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Proxima Nova"/>
      <p:regular r:id="rId36"/>
      <p:bold r:id="rId37"/>
      <p:italic r:id="rId38"/>
      <p:boldItalic r:id="rId39"/>
    </p:embeddedFon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6.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Roboto-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roximaNova-bold.fntdata"/><Relationship Id="rId14" Type="http://schemas.openxmlformats.org/officeDocument/2006/relationships/slide" Target="slides/slide10.xml"/><Relationship Id="rId36" Type="http://schemas.openxmlformats.org/officeDocument/2006/relationships/font" Target="fonts/ProximaNova-regular.fntdata"/><Relationship Id="rId17" Type="http://schemas.openxmlformats.org/officeDocument/2006/relationships/slide" Target="slides/slide13.xml"/><Relationship Id="rId39" Type="http://schemas.openxmlformats.org/officeDocument/2006/relationships/font" Target="fonts/ProximaNova-boldItalic.fntdata"/><Relationship Id="rId16" Type="http://schemas.openxmlformats.org/officeDocument/2006/relationships/slide" Target="slides/slide12.xml"/><Relationship Id="rId38" Type="http://schemas.openxmlformats.org/officeDocument/2006/relationships/font" Target="fonts/ProximaNova-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chemeClr val="accent3"/>
              </a:buClr>
              <a:buSzPts val="1100"/>
              <a:buFont typeface="Roboto"/>
              <a:buChar char="-"/>
            </a:pPr>
            <a:r>
              <a:rPr lang="en">
                <a:solidFill>
                  <a:schemeClr val="accent3"/>
                </a:solidFill>
                <a:latin typeface="Roboto"/>
                <a:ea typeface="Roboto"/>
                <a:cs typeface="Roboto"/>
                <a:sym typeface="Roboto"/>
              </a:rPr>
              <a:t>Ideally, the models developed should be at a zip code level to capture the unique features of the zipcode such as transportation connectivity, sensitivity to weather events, etc. However, the data for delays (postive binary scores) is very sparse at a zipcode level. The number of delays also has potential seasonal patterns  that are hard to capture with sparse data. An additional consideration is also that there are about 43,000 zip codes in the US, and 1423 zip codes in our data, so having a unique model for each zip code does not lend well to scalability of the models.</a:t>
            </a:r>
            <a:endParaRPr>
              <a:solidFill>
                <a:schemeClr val="accent3"/>
              </a:solidFill>
              <a:latin typeface="Roboto"/>
              <a:ea typeface="Roboto"/>
              <a:cs typeface="Roboto"/>
              <a:sym typeface="Roboto"/>
            </a:endParaRPr>
          </a:p>
          <a:p>
            <a:pPr indent="-298450" lvl="0" marL="457200" marR="0" rtl="0" algn="l">
              <a:lnSpc>
                <a:spcPct val="115000"/>
              </a:lnSpc>
              <a:spcBef>
                <a:spcPts val="0"/>
              </a:spcBef>
              <a:spcAft>
                <a:spcPts val="0"/>
              </a:spcAft>
              <a:buClr>
                <a:schemeClr val="accent3"/>
              </a:buClr>
              <a:buSzPts val="1100"/>
              <a:buFont typeface="Roboto"/>
              <a:buChar char="-"/>
            </a:pPr>
            <a:r>
              <a:rPr lang="en">
                <a:solidFill>
                  <a:schemeClr val="accent3"/>
                </a:solidFill>
                <a:latin typeface="Roboto"/>
                <a:ea typeface="Roboto"/>
                <a:cs typeface="Roboto"/>
                <a:sym typeface="Roboto"/>
              </a:rPr>
              <a:t>As a means to combat the above issues, clustering of similar zip codes is performed. Here similarity is defined as being geographically close, having similar weather attributes as well as having similar correlation between weather and impact scores. In short, we are clustering zip codes that react similarly to weather conditions and that have similar climatic conditions.</a:t>
            </a:r>
            <a:endParaRPr>
              <a:solidFill>
                <a:schemeClr val="accent3"/>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accent3"/>
                </a:solidFill>
                <a:latin typeface="Roboto"/>
                <a:ea typeface="Roboto"/>
                <a:cs typeface="Roboto"/>
                <a:sym typeface="Roboto"/>
              </a:rPr>
              <a:t>To take pre emptive measures and keep customers informed of potential delays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rgbClr val="FF9900"/>
            </a:solidFill>
            <a:prstDash val="solid"/>
            <a:round/>
            <a:headEnd len="sm" w="sm" type="none"/>
            <a:tailEnd len="sm" w="sm" type="none"/>
          </a:ln>
        </p:spPr>
      </p:cxnSp>
      <p:sp>
        <p:nvSpPr>
          <p:cNvPr id="11" name="Shape 11"/>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Font typeface="Roboto"/>
              <a:buNone/>
              <a:defRPr sz="4800">
                <a:solidFill>
                  <a:schemeClr val="lt1"/>
                </a:solidFill>
                <a:latin typeface="Roboto"/>
                <a:ea typeface="Roboto"/>
                <a:cs typeface="Roboto"/>
                <a:sym typeface="Roboto"/>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Shape 1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Font typeface="Roboto"/>
              <a:buNone/>
              <a:defRPr sz="2400">
                <a:solidFill>
                  <a:schemeClr val="lt1"/>
                </a:solidFill>
                <a:latin typeface="Roboto"/>
                <a:ea typeface="Roboto"/>
                <a:cs typeface="Roboto"/>
                <a:sym typeface="Roboto"/>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txBox="1"/>
          <p:nvPr>
            <p:ph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Font typeface="Roboto"/>
              <a:buNone/>
              <a:defRPr b="1" sz="14000">
                <a:latin typeface="Roboto"/>
                <a:ea typeface="Roboto"/>
                <a:cs typeface="Roboto"/>
                <a:sym typeface="Roboto"/>
              </a:defRPr>
            </a:lvl1pPr>
            <a:lvl2pPr lvl="1" algn="ctr">
              <a:spcBef>
                <a:spcPts val="0"/>
              </a:spcBef>
              <a:spcAft>
                <a:spcPts val="0"/>
              </a:spcAft>
              <a:buSzPts val="14000"/>
              <a:buFont typeface="Roboto"/>
              <a:buNone/>
              <a:defRPr b="1" sz="14000">
                <a:latin typeface="Roboto"/>
                <a:ea typeface="Roboto"/>
                <a:cs typeface="Roboto"/>
                <a:sym typeface="Roboto"/>
              </a:defRPr>
            </a:lvl2pPr>
            <a:lvl3pPr lvl="2" algn="ctr">
              <a:spcBef>
                <a:spcPts val="0"/>
              </a:spcBef>
              <a:spcAft>
                <a:spcPts val="0"/>
              </a:spcAft>
              <a:buSzPts val="14000"/>
              <a:buFont typeface="Roboto"/>
              <a:buNone/>
              <a:defRPr b="1" sz="14000">
                <a:latin typeface="Roboto"/>
                <a:ea typeface="Roboto"/>
                <a:cs typeface="Roboto"/>
                <a:sym typeface="Roboto"/>
              </a:defRPr>
            </a:lvl3pPr>
            <a:lvl4pPr lvl="3" algn="ctr">
              <a:spcBef>
                <a:spcPts val="0"/>
              </a:spcBef>
              <a:spcAft>
                <a:spcPts val="0"/>
              </a:spcAft>
              <a:buSzPts val="14000"/>
              <a:buFont typeface="Roboto"/>
              <a:buNone/>
              <a:defRPr b="1" sz="14000">
                <a:latin typeface="Roboto"/>
                <a:ea typeface="Roboto"/>
                <a:cs typeface="Roboto"/>
                <a:sym typeface="Roboto"/>
              </a:defRPr>
            </a:lvl4pPr>
            <a:lvl5pPr lvl="4" algn="ctr">
              <a:spcBef>
                <a:spcPts val="0"/>
              </a:spcBef>
              <a:spcAft>
                <a:spcPts val="0"/>
              </a:spcAft>
              <a:buSzPts val="14000"/>
              <a:buFont typeface="Roboto"/>
              <a:buNone/>
              <a:defRPr b="1" sz="14000">
                <a:latin typeface="Roboto"/>
                <a:ea typeface="Roboto"/>
                <a:cs typeface="Roboto"/>
                <a:sym typeface="Roboto"/>
              </a:defRPr>
            </a:lvl5pPr>
            <a:lvl6pPr lvl="5" algn="ctr">
              <a:spcBef>
                <a:spcPts val="0"/>
              </a:spcBef>
              <a:spcAft>
                <a:spcPts val="0"/>
              </a:spcAft>
              <a:buSzPts val="14000"/>
              <a:buFont typeface="Roboto"/>
              <a:buNone/>
              <a:defRPr b="1" sz="14000">
                <a:latin typeface="Roboto"/>
                <a:ea typeface="Roboto"/>
                <a:cs typeface="Roboto"/>
                <a:sym typeface="Roboto"/>
              </a:defRPr>
            </a:lvl6pPr>
            <a:lvl7pPr lvl="6" algn="ctr">
              <a:spcBef>
                <a:spcPts val="0"/>
              </a:spcBef>
              <a:spcAft>
                <a:spcPts val="0"/>
              </a:spcAft>
              <a:buSzPts val="14000"/>
              <a:buFont typeface="Roboto"/>
              <a:buNone/>
              <a:defRPr b="1" sz="14000">
                <a:latin typeface="Roboto"/>
                <a:ea typeface="Roboto"/>
                <a:cs typeface="Roboto"/>
                <a:sym typeface="Roboto"/>
              </a:defRPr>
            </a:lvl7pPr>
            <a:lvl8pPr lvl="7" algn="ctr">
              <a:spcBef>
                <a:spcPts val="0"/>
              </a:spcBef>
              <a:spcAft>
                <a:spcPts val="0"/>
              </a:spcAft>
              <a:buSzPts val="14000"/>
              <a:buFont typeface="Roboto"/>
              <a:buNone/>
              <a:defRPr b="1" sz="14000">
                <a:latin typeface="Roboto"/>
                <a:ea typeface="Roboto"/>
                <a:cs typeface="Roboto"/>
                <a:sym typeface="Roboto"/>
              </a:defRPr>
            </a:lvl8pPr>
            <a:lvl9pPr lvl="8" algn="ctr">
              <a:spcBef>
                <a:spcPts val="0"/>
              </a:spcBef>
              <a:spcAft>
                <a:spcPts val="0"/>
              </a:spcAft>
              <a:buSzPts val="14000"/>
              <a:buFont typeface="Roboto"/>
              <a:buNone/>
              <a:defRPr b="1" sz="14000">
                <a:latin typeface="Roboto"/>
                <a:ea typeface="Roboto"/>
                <a:cs typeface="Roboto"/>
                <a:sym typeface="Roboto"/>
              </a:defRPr>
            </a:lvl9pPr>
          </a:lstStyle>
          <a:p/>
        </p:txBody>
      </p:sp>
      <p:sp>
        <p:nvSpPr>
          <p:cNvPr id="52" name="Shape 52"/>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Shape 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rgbClr val="FF9900"/>
            </a:solidFill>
            <a:prstDash val="solid"/>
            <a:round/>
            <a:headEnd len="sm" w="sm" type="none"/>
            <a:tailEnd len="sm" w="sm" type="none"/>
          </a:ln>
        </p:spPr>
      </p:cxnSp>
      <p:sp>
        <p:nvSpPr>
          <p:cNvPr id="16" name="Shape 16"/>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a:off x="0" y="4663225"/>
            <a:ext cx="9144000" cy="480300"/>
          </a:xfrm>
          <a:prstGeom prst="rect">
            <a:avLst/>
          </a:prstGeom>
          <a:solidFill>
            <a:srgbClr val="FF99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Font typeface="Roboto"/>
              <a:buNone/>
              <a:defRPr b="1">
                <a:latin typeface="Roboto"/>
                <a:ea typeface="Roboto"/>
                <a:cs typeface="Roboto"/>
                <a:sym typeface="Roboto"/>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Font typeface="Roboto"/>
              <a:buChar char="●"/>
              <a:defRPr>
                <a:latin typeface="Roboto"/>
                <a:ea typeface="Roboto"/>
                <a:cs typeface="Roboto"/>
                <a:sym typeface="Roboto"/>
              </a:defRPr>
            </a:lvl1pPr>
            <a:lvl2pPr indent="-317500" lvl="1" marL="914400">
              <a:spcBef>
                <a:spcPts val="1600"/>
              </a:spcBef>
              <a:spcAft>
                <a:spcPts val="0"/>
              </a:spcAft>
              <a:buSzPts val="1400"/>
              <a:buFont typeface="Roboto"/>
              <a:buChar char="○"/>
              <a:defRPr>
                <a:latin typeface="Roboto"/>
                <a:ea typeface="Roboto"/>
                <a:cs typeface="Roboto"/>
                <a:sym typeface="Roboto"/>
              </a:defRPr>
            </a:lvl2pPr>
            <a:lvl3pPr indent="-317500" lvl="2" marL="1371600">
              <a:spcBef>
                <a:spcPts val="1600"/>
              </a:spcBef>
              <a:spcAft>
                <a:spcPts val="0"/>
              </a:spcAft>
              <a:buSzPts val="1400"/>
              <a:buFont typeface="Roboto"/>
              <a:buChar char="■"/>
              <a:defRPr>
                <a:latin typeface="Roboto"/>
                <a:ea typeface="Roboto"/>
                <a:cs typeface="Roboto"/>
                <a:sym typeface="Roboto"/>
              </a:defRPr>
            </a:lvl3pPr>
            <a:lvl4pPr indent="-317500" lvl="3" marL="1828800">
              <a:spcBef>
                <a:spcPts val="1600"/>
              </a:spcBef>
              <a:spcAft>
                <a:spcPts val="0"/>
              </a:spcAft>
              <a:buSzPts val="1400"/>
              <a:buFont typeface="Roboto"/>
              <a:buChar char="●"/>
              <a:defRPr>
                <a:latin typeface="Roboto"/>
                <a:ea typeface="Roboto"/>
                <a:cs typeface="Roboto"/>
                <a:sym typeface="Roboto"/>
              </a:defRPr>
            </a:lvl4pPr>
            <a:lvl5pPr indent="-317500" lvl="4" marL="2286000">
              <a:spcBef>
                <a:spcPts val="1600"/>
              </a:spcBef>
              <a:spcAft>
                <a:spcPts val="0"/>
              </a:spcAft>
              <a:buSzPts val="1400"/>
              <a:buFont typeface="Roboto"/>
              <a:buChar char="○"/>
              <a:defRPr>
                <a:latin typeface="Roboto"/>
                <a:ea typeface="Roboto"/>
                <a:cs typeface="Roboto"/>
                <a:sym typeface="Roboto"/>
              </a:defRPr>
            </a:lvl5pPr>
            <a:lvl6pPr indent="-317500" lvl="5" marL="2743200">
              <a:spcBef>
                <a:spcPts val="1600"/>
              </a:spcBef>
              <a:spcAft>
                <a:spcPts val="0"/>
              </a:spcAft>
              <a:buSzPts val="1400"/>
              <a:buFont typeface="Roboto"/>
              <a:buChar char="■"/>
              <a:defRPr>
                <a:latin typeface="Roboto"/>
                <a:ea typeface="Roboto"/>
                <a:cs typeface="Roboto"/>
                <a:sym typeface="Roboto"/>
              </a:defRPr>
            </a:lvl6pPr>
            <a:lvl7pPr indent="-317500" lvl="6" marL="3200400">
              <a:spcBef>
                <a:spcPts val="1600"/>
              </a:spcBef>
              <a:spcAft>
                <a:spcPts val="0"/>
              </a:spcAft>
              <a:buSzPts val="1400"/>
              <a:buFont typeface="Roboto"/>
              <a:buChar char="●"/>
              <a:defRPr>
                <a:latin typeface="Roboto"/>
                <a:ea typeface="Roboto"/>
                <a:cs typeface="Roboto"/>
                <a:sym typeface="Roboto"/>
              </a:defRPr>
            </a:lvl7pPr>
            <a:lvl8pPr indent="-317500" lvl="7" marL="3657600">
              <a:spcBef>
                <a:spcPts val="1600"/>
              </a:spcBef>
              <a:spcAft>
                <a:spcPts val="0"/>
              </a:spcAft>
              <a:buSzPts val="1400"/>
              <a:buFont typeface="Roboto"/>
              <a:buChar char="○"/>
              <a:defRPr>
                <a:latin typeface="Roboto"/>
                <a:ea typeface="Roboto"/>
                <a:cs typeface="Roboto"/>
                <a:sym typeface="Roboto"/>
              </a:defRPr>
            </a:lvl8pPr>
            <a:lvl9pPr indent="-317500" lvl="8" marL="4114800">
              <a:spcBef>
                <a:spcPts val="1600"/>
              </a:spcBef>
              <a:spcAft>
                <a:spcPts val="1600"/>
              </a:spcAft>
              <a:buSzPts val="1400"/>
              <a:buFont typeface="Roboto"/>
              <a:buChar char="■"/>
              <a:defRPr>
                <a:latin typeface="Roboto"/>
                <a:ea typeface="Roboto"/>
                <a:cs typeface="Roboto"/>
                <a:sym typeface="Roboto"/>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pic>
        <p:nvPicPr>
          <p:cNvPr id="23" name="Shape 23"/>
          <p:cNvPicPr preferRelativeResize="0"/>
          <p:nvPr/>
        </p:nvPicPr>
        <p:blipFill>
          <a:blip r:embed="rId2">
            <a:alphaModFix/>
          </a:blip>
          <a:stretch>
            <a:fillRect/>
          </a:stretch>
        </p:blipFill>
        <p:spPr>
          <a:xfrm>
            <a:off x="8649304" y="4712139"/>
            <a:ext cx="432529"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Font typeface="Roboto"/>
              <a:buNone/>
              <a:defRPr>
                <a:latin typeface="Roboto"/>
                <a:ea typeface="Roboto"/>
                <a:cs typeface="Roboto"/>
                <a:sym typeface="Roboto"/>
              </a:defRPr>
            </a:lvl2pPr>
            <a:lvl3pPr lvl="2">
              <a:spcBef>
                <a:spcPts val="0"/>
              </a:spcBef>
              <a:spcAft>
                <a:spcPts val="0"/>
              </a:spcAft>
              <a:buSzPts val="2800"/>
              <a:buFont typeface="Roboto"/>
              <a:buNone/>
              <a:defRPr>
                <a:latin typeface="Roboto"/>
                <a:ea typeface="Roboto"/>
                <a:cs typeface="Roboto"/>
                <a:sym typeface="Roboto"/>
              </a:defRPr>
            </a:lvl3pPr>
            <a:lvl4pPr lvl="3">
              <a:spcBef>
                <a:spcPts val="0"/>
              </a:spcBef>
              <a:spcAft>
                <a:spcPts val="0"/>
              </a:spcAft>
              <a:buSzPts val="2800"/>
              <a:buFont typeface="Roboto"/>
              <a:buNone/>
              <a:defRPr>
                <a:latin typeface="Roboto"/>
                <a:ea typeface="Roboto"/>
                <a:cs typeface="Roboto"/>
                <a:sym typeface="Roboto"/>
              </a:defRPr>
            </a:lvl4pPr>
            <a:lvl5pPr lvl="4">
              <a:spcBef>
                <a:spcPts val="0"/>
              </a:spcBef>
              <a:spcAft>
                <a:spcPts val="0"/>
              </a:spcAft>
              <a:buSzPts val="2800"/>
              <a:buFont typeface="Roboto"/>
              <a:buNone/>
              <a:defRPr>
                <a:latin typeface="Roboto"/>
                <a:ea typeface="Roboto"/>
                <a:cs typeface="Roboto"/>
                <a:sym typeface="Roboto"/>
              </a:defRPr>
            </a:lvl5pPr>
            <a:lvl6pPr lvl="5">
              <a:spcBef>
                <a:spcPts val="0"/>
              </a:spcBef>
              <a:spcAft>
                <a:spcPts val="0"/>
              </a:spcAft>
              <a:buSzPts val="2800"/>
              <a:buFont typeface="Roboto"/>
              <a:buNone/>
              <a:defRPr>
                <a:latin typeface="Roboto"/>
                <a:ea typeface="Roboto"/>
                <a:cs typeface="Roboto"/>
                <a:sym typeface="Roboto"/>
              </a:defRPr>
            </a:lvl6pPr>
            <a:lvl7pPr lvl="6">
              <a:spcBef>
                <a:spcPts val="0"/>
              </a:spcBef>
              <a:spcAft>
                <a:spcPts val="0"/>
              </a:spcAft>
              <a:buSzPts val="2800"/>
              <a:buFont typeface="Roboto"/>
              <a:buNone/>
              <a:defRPr>
                <a:latin typeface="Roboto"/>
                <a:ea typeface="Roboto"/>
                <a:cs typeface="Roboto"/>
                <a:sym typeface="Roboto"/>
              </a:defRPr>
            </a:lvl7pPr>
            <a:lvl8pPr lvl="7">
              <a:spcBef>
                <a:spcPts val="0"/>
              </a:spcBef>
              <a:spcAft>
                <a:spcPts val="0"/>
              </a:spcAft>
              <a:buSzPts val="2800"/>
              <a:buFont typeface="Roboto"/>
              <a:buNone/>
              <a:defRPr>
                <a:latin typeface="Roboto"/>
                <a:ea typeface="Roboto"/>
                <a:cs typeface="Roboto"/>
                <a:sym typeface="Roboto"/>
              </a:defRPr>
            </a:lvl8pPr>
            <a:lvl9pPr lvl="8">
              <a:spcBef>
                <a:spcPts val="0"/>
              </a:spcBef>
              <a:spcAft>
                <a:spcPts val="0"/>
              </a:spcAft>
              <a:buSzPts val="2800"/>
              <a:buFont typeface="Roboto"/>
              <a:buNone/>
              <a:defRPr>
                <a:latin typeface="Roboto"/>
                <a:ea typeface="Roboto"/>
                <a:cs typeface="Roboto"/>
                <a:sym typeface="Roboto"/>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Font typeface="Roboto"/>
              <a:buNone/>
              <a:defRPr sz="2400">
                <a:latin typeface="Roboto"/>
                <a:ea typeface="Roboto"/>
                <a:cs typeface="Roboto"/>
                <a:sym typeface="Roboto"/>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Font typeface="Roboto"/>
              <a:buChar char="●"/>
              <a:defRPr sz="12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75"/>
            <a:ext cx="4572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468300" cy="0"/>
          </a:xfrm>
          <a:prstGeom prst="straightConnector1">
            <a:avLst/>
          </a:prstGeom>
          <a:noFill/>
          <a:ln cap="flat" cmpd="sng" w="19050">
            <a:solidFill>
              <a:srgbClr val="FF9900"/>
            </a:solidFill>
            <a:prstDash val="solid"/>
            <a:round/>
            <a:headEnd len="sm" w="sm" type="none"/>
            <a:tailEnd len="sm" w="sm" type="none"/>
          </a:ln>
        </p:spPr>
      </p:cxnSp>
      <p:sp>
        <p:nvSpPr>
          <p:cNvPr id="42" name="Shape 42"/>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Font typeface="Roboto"/>
              <a:buNone/>
              <a:defRPr sz="4200">
                <a:latin typeface="Roboto"/>
                <a:ea typeface="Roboto"/>
                <a:cs typeface="Roboto"/>
                <a:sym typeface="Roboto"/>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Shape 43"/>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Roboto"/>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Font typeface="Roboto"/>
              <a:buChar char="●"/>
              <a:defRPr>
                <a:solidFill>
                  <a:schemeClr val="lt1"/>
                </a:solidFill>
                <a:latin typeface="Roboto"/>
                <a:ea typeface="Roboto"/>
                <a:cs typeface="Roboto"/>
                <a:sym typeface="Roboto"/>
              </a:defRPr>
            </a:lvl1pPr>
            <a:lvl2pPr indent="-317500" lvl="1" marL="914400">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7.jpg"/><Relationship Id="rId5"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9" name="Shape 59"/>
        <p:cNvGrpSpPr/>
        <p:nvPr/>
      </p:nvGrpSpPr>
      <p:grpSpPr>
        <a:xfrm>
          <a:off x="0" y="0"/>
          <a:ext cx="0" cy="0"/>
          <a:chOff x="0" y="0"/>
          <a:chExt cx="0" cy="0"/>
        </a:xfrm>
      </p:grpSpPr>
      <p:sp>
        <p:nvSpPr>
          <p:cNvPr id="60" name="Shape 60"/>
          <p:cNvSpPr txBox="1"/>
          <p:nvPr>
            <p:ph type="ctrTitle"/>
          </p:nvPr>
        </p:nvSpPr>
        <p:spPr>
          <a:xfrm>
            <a:off x="815250" y="952500"/>
            <a:ext cx="8123100" cy="1588500"/>
          </a:xfrm>
          <a:prstGeom prst="rect">
            <a:avLst/>
          </a:prstGeom>
        </p:spPr>
        <p:txBody>
          <a:bodyPr anchorCtr="0" anchor="b" bIns="91425" lIns="91425" spcFirstLastPara="1" rIns="91425" wrap="square" tIns="91425">
            <a:noAutofit/>
          </a:bodyPr>
          <a:lstStyle/>
          <a:p>
            <a:pPr indent="457200" lvl="0" marL="1828800">
              <a:spcBef>
                <a:spcPts val="0"/>
              </a:spcBef>
              <a:spcAft>
                <a:spcPts val="0"/>
              </a:spcAft>
              <a:buNone/>
            </a:pPr>
            <a:r>
              <a:rPr lang="en"/>
              <a:t>  </a:t>
            </a:r>
            <a:r>
              <a:rPr b="1" lang="en" sz="5000"/>
              <a:t>master modeler</a:t>
            </a:r>
            <a:endParaRPr b="1" sz="5000"/>
          </a:p>
        </p:txBody>
      </p:sp>
      <p:sp>
        <p:nvSpPr>
          <p:cNvPr id="61" name="Shape 61"/>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Team </a:t>
            </a:r>
            <a:r>
              <a:rPr lang="en"/>
              <a:t>Gradient Descent</a:t>
            </a:r>
            <a:endParaRPr/>
          </a:p>
        </p:txBody>
      </p:sp>
      <p:pic>
        <p:nvPicPr>
          <p:cNvPr id="62" name="Shape 62"/>
          <p:cNvPicPr preferRelativeResize="0"/>
          <p:nvPr/>
        </p:nvPicPr>
        <p:blipFill rotWithShape="1">
          <a:blip r:embed="rId3">
            <a:alphaModFix/>
          </a:blip>
          <a:srcRect b="-83498" l="17543" r="-184566" t="-83524"/>
          <a:stretch/>
        </p:blipFill>
        <p:spPr>
          <a:xfrm>
            <a:off x="1143000" y="0"/>
            <a:ext cx="6857998" cy="5143498"/>
          </a:xfrm>
          <a:prstGeom prst="rect">
            <a:avLst/>
          </a:prstGeom>
          <a:noFill/>
          <a:ln>
            <a:noFill/>
          </a:ln>
        </p:spPr>
      </p:pic>
      <p:pic>
        <p:nvPicPr>
          <p:cNvPr id="63" name="Shape 63"/>
          <p:cNvPicPr preferRelativeResize="0"/>
          <p:nvPr/>
        </p:nvPicPr>
        <p:blipFill>
          <a:blip r:embed="rId4">
            <a:alphaModFix/>
          </a:blip>
          <a:stretch>
            <a:fillRect/>
          </a:stretch>
        </p:blipFill>
        <p:spPr>
          <a:xfrm>
            <a:off x="681325" y="1678688"/>
            <a:ext cx="2639275" cy="116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265500" y="1258850"/>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p:nvPr/>
        </p:nvSpPr>
        <p:spPr>
          <a:xfrm>
            <a:off x="463155" y="1170175"/>
            <a:ext cx="2703600" cy="3084900"/>
          </a:xfrm>
          <a:prstGeom prst="roundRect">
            <a:avLst>
              <a:gd fmla="val 16667"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a:off x="3240602" y="1170175"/>
            <a:ext cx="2703600" cy="3084900"/>
          </a:xfrm>
          <a:prstGeom prst="roundRect">
            <a:avLst>
              <a:gd fmla="val 16667"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p:nvPr/>
        </p:nvSpPr>
        <p:spPr>
          <a:xfrm>
            <a:off x="6025755" y="1170175"/>
            <a:ext cx="2703600" cy="3084900"/>
          </a:xfrm>
          <a:prstGeom prst="roundRect">
            <a:avLst>
              <a:gd fmla="val 16667"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txBox="1"/>
          <p:nvPr>
            <p:ph type="title"/>
          </p:nvPr>
        </p:nvSpPr>
        <p:spPr>
          <a:xfrm>
            <a:off x="311700" y="445025"/>
            <a:ext cx="8520600" cy="572700"/>
          </a:xfrm>
          <a:prstGeom prst="rect">
            <a:avLst/>
          </a:prstGeom>
          <a:ln>
            <a:noFill/>
          </a:ln>
        </p:spPr>
        <p:txBody>
          <a:bodyPr anchorCtr="0" anchor="t" bIns="91425" lIns="91425" spcFirstLastPara="1" rIns="91425" wrap="square" tIns="91425">
            <a:noAutofit/>
          </a:bodyPr>
          <a:lstStyle/>
          <a:p>
            <a:pPr indent="0" lvl="0" marL="0">
              <a:spcBef>
                <a:spcPts val="0"/>
              </a:spcBef>
              <a:spcAft>
                <a:spcPts val="0"/>
              </a:spcAft>
              <a:buNone/>
            </a:pPr>
            <a:r>
              <a:rPr lang="en"/>
              <a:t>What can </a:t>
            </a:r>
            <a:r>
              <a:rPr lang="en">
                <a:solidFill>
                  <a:srgbClr val="000000"/>
                </a:solidFill>
              </a:rPr>
              <a:t>impact </a:t>
            </a:r>
            <a:r>
              <a:rPr b="1" lang="en"/>
              <a:t>delays</a:t>
            </a:r>
            <a:r>
              <a:rPr lang="en"/>
              <a:t>?</a:t>
            </a:r>
            <a:endParaRPr/>
          </a:p>
        </p:txBody>
      </p:sp>
      <p:sp>
        <p:nvSpPr>
          <p:cNvPr id="131" name="Shape 131"/>
          <p:cNvSpPr txBox="1"/>
          <p:nvPr>
            <p:ph idx="1" type="body"/>
          </p:nvPr>
        </p:nvSpPr>
        <p:spPr>
          <a:xfrm>
            <a:off x="1190805" y="1231375"/>
            <a:ext cx="1446600" cy="476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2200"/>
              <a:t>Weather</a:t>
            </a:r>
            <a:endParaRPr b="1" sz="2200"/>
          </a:p>
        </p:txBody>
      </p:sp>
      <p:grpSp>
        <p:nvGrpSpPr>
          <p:cNvPr id="132" name="Shape 132"/>
          <p:cNvGrpSpPr/>
          <p:nvPr/>
        </p:nvGrpSpPr>
        <p:grpSpPr>
          <a:xfrm>
            <a:off x="600005" y="1961262"/>
            <a:ext cx="2324225" cy="2293938"/>
            <a:chOff x="717475" y="2342262"/>
            <a:chExt cx="2324225" cy="2293938"/>
          </a:xfrm>
        </p:grpSpPr>
        <p:pic>
          <p:nvPicPr>
            <p:cNvPr id="133" name="Shape 133"/>
            <p:cNvPicPr preferRelativeResize="0"/>
            <p:nvPr/>
          </p:nvPicPr>
          <p:blipFill>
            <a:blip r:embed="rId3">
              <a:alphaModFix/>
            </a:blip>
            <a:stretch>
              <a:fillRect/>
            </a:stretch>
          </p:blipFill>
          <p:spPr>
            <a:xfrm>
              <a:off x="717475" y="2870525"/>
              <a:ext cx="1223400" cy="1223400"/>
            </a:xfrm>
            <a:prstGeom prst="rect">
              <a:avLst/>
            </a:prstGeom>
            <a:noFill/>
            <a:ln>
              <a:noFill/>
            </a:ln>
          </p:spPr>
        </p:pic>
        <p:pic>
          <p:nvPicPr>
            <p:cNvPr id="134" name="Shape 134"/>
            <p:cNvPicPr preferRelativeResize="0"/>
            <p:nvPr/>
          </p:nvPicPr>
          <p:blipFill>
            <a:blip r:embed="rId4">
              <a:alphaModFix/>
            </a:blip>
            <a:stretch>
              <a:fillRect/>
            </a:stretch>
          </p:blipFill>
          <p:spPr>
            <a:xfrm>
              <a:off x="1860025" y="2342262"/>
              <a:ext cx="1036826" cy="1036826"/>
            </a:xfrm>
            <a:prstGeom prst="rect">
              <a:avLst/>
            </a:prstGeom>
            <a:noFill/>
            <a:ln>
              <a:noFill/>
            </a:ln>
          </p:spPr>
        </p:pic>
        <p:pic>
          <p:nvPicPr>
            <p:cNvPr id="135" name="Shape 135"/>
            <p:cNvPicPr preferRelativeResize="0"/>
            <p:nvPr/>
          </p:nvPicPr>
          <p:blipFill>
            <a:blip r:embed="rId5">
              <a:alphaModFix/>
            </a:blip>
            <a:stretch>
              <a:fillRect/>
            </a:stretch>
          </p:blipFill>
          <p:spPr>
            <a:xfrm>
              <a:off x="1860025" y="3454525"/>
              <a:ext cx="1181675" cy="1181675"/>
            </a:xfrm>
            <a:prstGeom prst="rect">
              <a:avLst/>
            </a:prstGeom>
            <a:noFill/>
            <a:ln>
              <a:noFill/>
            </a:ln>
          </p:spPr>
        </p:pic>
      </p:grpSp>
      <p:grpSp>
        <p:nvGrpSpPr>
          <p:cNvPr id="136" name="Shape 136"/>
          <p:cNvGrpSpPr/>
          <p:nvPr/>
        </p:nvGrpSpPr>
        <p:grpSpPr>
          <a:xfrm>
            <a:off x="3451652" y="1956700"/>
            <a:ext cx="2458149" cy="2108350"/>
            <a:chOff x="3611075" y="2261500"/>
            <a:chExt cx="2458149" cy="2108350"/>
          </a:xfrm>
        </p:grpSpPr>
        <p:pic>
          <p:nvPicPr>
            <p:cNvPr id="137" name="Shape 137"/>
            <p:cNvPicPr preferRelativeResize="0"/>
            <p:nvPr/>
          </p:nvPicPr>
          <p:blipFill rotWithShape="1">
            <a:blip r:embed="rId6">
              <a:alphaModFix/>
            </a:blip>
            <a:srcRect b="0" l="11543" r="0" t="0"/>
            <a:stretch/>
          </p:blipFill>
          <p:spPr>
            <a:xfrm>
              <a:off x="4733425" y="2261500"/>
              <a:ext cx="1335799" cy="1510175"/>
            </a:xfrm>
            <a:prstGeom prst="rect">
              <a:avLst/>
            </a:prstGeom>
            <a:noFill/>
            <a:ln>
              <a:noFill/>
            </a:ln>
          </p:spPr>
        </p:pic>
        <p:pic>
          <p:nvPicPr>
            <p:cNvPr id="138" name="Shape 138"/>
            <p:cNvPicPr preferRelativeResize="0"/>
            <p:nvPr/>
          </p:nvPicPr>
          <p:blipFill>
            <a:blip r:embed="rId7">
              <a:alphaModFix/>
            </a:blip>
            <a:stretch>
              <a:fillRect/>
            </a:stretch>
          </p:blipFill>
          <p:spPr>
            <a:xfrm>
              <a:off x="3611075" y="3146450"/>
              <a:ext cx="1223400" cy="1223400"/>
            </a:xfrm>
            <a:prstGeom prst="rect">
              <a:avLst/>
            </a:prstGeom>
            <a:noFill/>
            <a:ln>
              <a:noFill/>
            </a:ln>
          </p:spPr>
        </p:pic>
      </p:grpSp>
      <p:sp>
        <p:nvSpPr>
          <p:cNvPr id="139" name="Shape 139"/>
          <p:cNvSpPr txBox="1"/>
          <p:nvPr>
            <p:ph idx="1" type="body"/>
          </p:nvPr>
        </p:nvSpPr>
        <p:spPr>
          <a:xfrm>
            <a:off x="3887427" y="1231375"/>
            <a:ext cx="1608300" cy="624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2200"/>
              <a:t>Holidays</a:t>
            </a:r>
            <a:endParaRPr b="1" sz="2200"/>
          </a:p>
        </p:txBody>
      </p:sp>
      <p:sp>
        <p:nvSpPr>
          <p:cNvPr id="140" name="Shape 140"/>
          <p:cNvSpPr txBox="1"/>
          <p:nvPr>
            <p:ph idx="1" type="body"/>
          </p:nvPr>
        </p:nvSpPr>
        <p:spPr>
          <a:xfrm>
            <a:off x="6101955" y="1231375"/>
            <a:ext cx="2963700" cy="57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2200"/>
              <a:t>Temporal attributes</a:t>
            </a:r>
            <a:endParaRPr b="1" sz="2200"/>
          </a:p>
        </p:txBody>
      </p:sp>
      <p:pic>
        <p:nvPicPr>
          <p:cNvPr id="141" name="Shape 141"/>
          <p:cNvPicPr preferRelativeResize="0"/>
          <p:nvPr/>
        </p:nvPicPr>
        <p:blipFill>
          <a:blip r:embed="rId8">
            <a:alphaModFix/>
          </a:blip>
          <a:stretch>
            <a:fillRect/>
          </a:stretch>
        </p:blipFill>
        <p:spPr>
          <a:xfrm>
            <a:off x="6183752" y="1961246"/>
            <a:ext cx="1530250" cy="1530275"/>
          </a:xfrm>
          <a:prstGeom prst="rect">
            <a:avLst/>
          </a:prstGeom>
          <a:noFill/>
          <a:ln>
            <a:noFill/>
          </a:ln>
        </p:spPr>
      </p:pic>
      <p:pic>
        <p:nvPicPr>
          <p:cNvPr id="142" name="Shape 142"/>
          <p:cNvPicPr preferRelativeResize="0"/>
          <p:nvPr/>
        </p:nvPicPr>
        <p:blipFill>
          <a:blip r:embed="rId9">
            <a:alphaModFix/>
          </a:blip>
          <a:stretch>
            <a:fillRect/>
          </a:stretch>
        </p:blipFill>
        <p:spPr>
          <a:xfrm>
            <a:off x="7477155" y="3023250"/>
            <a:ext cx="1041800" cy="1041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a:t>
            </a:r>
            <a:endParaRPr/>
          </a:p>
        </p:txBody>
      </p:sp>
      <p:sp>
        <p:nvSpPr>
          <p:cNvPr id="148" name="Shape 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Weather - National Oceanic and Atmospheric Administration</a:t>
            </a:r>
            <a:endParaRPr b="1"/>
          </a:p>
          <a:p>
            <a:pPr indent="-317500" lvl="1" marL="914400" rtl="0">
              <a:spcBef>
                <a:spcPts val="0"/>
              </a:spcBef>
              <a:spcAft>
                <a:spcPts val="0"/>
              </a:spcAft>
              <a:buSzPts val="1400"/>
              <a:buChar char="○"/>
            </a:pPr>
            <a:r>
              <a:rPr lang="en"/>
              <a:t>Actual and forecast data for 19 weather attributes</a:t>
            </a:r>
            <a:endParaRPr/>
          </a:p>
          <a:p>
            <a:pPr indent="-317500" lvl="1" marL="914400" rtl="0">
              <a:lnSpc>
                <a:spcPct val="200000"/>
              </a:lnSpc>
              <a:spcBef>
                <a:spcPts val="0"/>
              </a:spcBef>
              <a:spcAft>
                <a:spcPts val="0"/>
              </a:spcAft>
              <a:buSzPts val="1400"/>
              <a:buChar char="○"/>
            </a:pPr>
            <a:r>
              <a:rPr lang="en"/>
              <a:t>Daily forecasts 10-72 hours in the future</a:t>
            </a:r>
            <a:endParaRPr/>
          </a:p>
          <a:p>
            <a:pPr indent="-342900" lvl="0" marL="457200" rtl="0">
              <a:spcBef>
                <a:spcPts val="0"/>
              </a:spcBef>
              <a:spcAft>
                <a:spcPts val="0"/>
              </a:spcAft>
              <a:buSzPts val="1800"/>
              <a:buChar char="●"/>
            </a:pPr>
            <a:r>
              <a:rPr b="1" lang="en"/>
              <a:t>Zip Code Level Data - US Census Bureau</a:t>
            </a:r>
            <a:endParaRPr b="1"/>
          </a:p>
          <a:p>
            <a:pPr indent="-317500" lvl="1" marL="914400" rtl="0">
              <a:spcBef>
                <a:spcPts val="0"/>
              </a:spcBef>
              <a:spcAft>
                <a:spcPts val="0"/>
              </a:spcAft>
              <a:buSzPts val="1400"/>
              <a:buChar char="○"/>
            </a:pPr>
            <a:r>
              <a:rPr lang="en"/>
              <a:t>Population</a:t>
            </a:r>
            <a:endParaRPr/>
          </a:p>
          <a:p>
            <a:pPr indent="-317500" lvl="1" marL="914400" rtl="0">
              <a:lnSpc>
                <a:spcPct val="200000"/>
              </a:lnSpc>
              <a:spcBef>
                <a:spcPts val="0"/>
              </a:spcBef>
              <a:spcAft>
                <a:spcPts val="0"/>
              </a:spcAft>
              <a:buSzPts val="1400"/>
              <a:buChar char="○"/>
            </a:pPr>
            <a:r>
              <a:rPr lang="en"/>
              <a:t>Urban - Rural score</a:t>
            </a:r>
            <a:endParaRPr/>
          </a:p>
          <a:p>
            <a:pPr indent="-342900" lvl="0" marL="457200" rtl="0">
              <a:spcBef>
                <a:spcPts val="0"/>
              </a:spcBef>
              <a:spcAft>
                <a:spcPts val="0"/>
              </a:spcAft>
              <a:buSzPts val="1800"/>
              <a:buChar char="●"/>
            </a:pPr>
            <a:r>
              <a:rPr b="1" lang="en"/>
              <a:t>Impact Score - Continuous and Binary</a:t>
            </a:r>
            <a:endParaRPr b="1"/>
          </a:p>
          <a:p>
            <a:pPr indent="0" lvl="0" marL="0" rtl="0">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challenges - </a:t>
            </a:r>
            <a:r>
              <a:rPr b="1" lang="en"/>
              <a:t>m</a:t>
            </a:r>
            <a:r>
              <a:rPr b="1" lang="en"/>
              <a:t>issing data</a:t>
            </a:r>
            <a:endParaRPr b="1"/>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a:spcBef>
                <a:spcPts val="1600"/>
              </a:spcBef>
              <a:spcAft>
                <a:spcPts val="1600"/>
              </a:spcAft>
              <a:buNone/>
            </a:pPr>
            <a:r>
              <a:t/>
            </a:r>
            <a:endParaRPr>
              <a:solidFill>
                <a:srgbClr val="B7B7B7"/>
              </a:solidFill>
            </a:endParaRPr>
          </a:p>
        </p:txBody>
      </p:sp>
      <p:pic>
        <p:nvPicPr>
          <p:cNvPr id="155" name="Shape 155"/>
          <p:cNvPicPr preferRelativeResize="0"/>
          <p:nvPr/>
        </p:nvPicPr>
        <p:blipFill>
          <a:blip r:embed="rId3">
            <a:alphaModFix/>
          </a:blip>
          <a:stretch>
            <a:fillRect/>
          </a:stretch>
        </p:blipFill>
        <p:spPr>
          <a:xfrm>
            <a:off x="1658474" y="1300100"/>
            <a:ext cx="6153150" cy="2963975"/>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challenges - </a:t>
            </a:r>
            <a:r>
              <a:rPr b="1" lang="en"/>
              <a:t>sparsity</a:t>
            </a:r>
            <a:endParaRPr b="1"/>
          </a:p>
          <a:p>
            <a:pPr indent="0" lvl="0" marL="0">
              <a:spcBef>
                <a:spcPts val="0"/>
              </a:spcBef>
              <a:spcAft>
                <a:spcPts val="0"/>
              </a:spcAft>
              <a:buNone/>
            </a:pPr>
            <a:r>
              <a:t/>
            </a:r>
            <a:endParaRPr/>
          </a:p>
        </p:txBody>
      </p:sp>
      <p:sp>
        <p:nvSpPr>
          <p:cNvPr id="161" name="Shape 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66666"/>
              </a:buClr>
              <a:buSzPts val="1800"/>
              <a:buFont typeface="Roboto"/>
              <a:buChar char="●"/>
            </a:pPr>
            <a:r>
              <a:rPr lang="en">
                <a:solidFill>
                  <a:srgbClr val="666666"/>
                </a:solidFill>
              </a:rPr>
              <a:t>Only 3.2% of data points are flagged as delays</a:t>
            </a:r>
            <a:endParaRPr>
              <a:solidFill>
                <a:srgbClr val="666666"/>
              </a:solidFill>
            </a:endParaRPr>
          </a:p>
          <a:p>
            <a:pPr indent="0" lvl="0" marL="0" rtl="0">
              <a:spcBef>
                <a:spcPts val="1600"/>
              </a:spcBef>
              <a:spcAft>
                <a:spcPts val="1600"/>
              </a:spcAft>
              <a:buNone/>
            </a:pPr>
            <a:r>
              <a:t/>
            </a:r>
            <a:endParaRPr>
              <a:solidFill>
                <a:srgbClr val="CCCCCC"/>
              </a:solidFill>
            </a:endParaRPr>
          </a:p>
        </p:txBody>
      </p:sp>
      <p:pic>
        <p:nvPicPr>
          <p:cNvPr id="162" name="Shape 162"/>
          <p:cNvPicPr preferRelativeResize="0"/>
          <p:nvPr/>
        </p:nvPicPr>
        <p:blipFill>
          <a:blip r:embed="rId3">
            <a:alphaModFix/>
          </a:blip>
          <a:stretch>
            <a:fillRect/>
          </a:stretch>
        </p:blipFill>
        <p:spPr>
          <a:xfrm>
            <a:off x="2240600" y="1646025"/>
            <a:ext cx="4435577" cy="2922851"/>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challenges - </a:t>
            </a:r>
            <a:r>
              <a:rPr b="1" lang="en"/>
              <a:t>size</a:t>
            </a:r>
            <a:endParaRPr b="1"/>
          </a:p>
          <a:p>
            <a:pPr indent="0" lvl="0" marL="0" rtl="0">
              <a:spcBef>
                <a:spcPts val="0"/>
              </a:spcBef>
              <a:spcAft>
                <a:spcPts val="0"/>
              </a:spcAft>
              <a:buNone/>
            </a:pPr>
            <a:r>
              <a:t/>
            </a:r>
            <a:endParaRPr/>
          </a:p>
        </p:txBody>
      </p:sp>
      <p:sp>
        <p:nvSpPr>
          <p:cNvPr id="168" name="Shape 168"/>
          <p:cNvSpPr txBox="1"/>
          <p:nvPr/>
        </p:nvSpPr>
        <p:spPr>
          <a:xfrm>
            <a:off x="1792250" y="1249875"/>
            <a:ext cx="5508600" cy="29526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9600"/>
              <a:t>~</a:t>
            </a:r>
            <a:r>
              <a:rPr lang="en" sz="9600"/>
              <a:t>40 GB</a:t>
            </a:r>
            <a:endParaRPr sz="9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Approach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p:nvPr/>
        </p:nvSpPr>
        <p:spPr>
          <a:xfrm>
            <a:off x="615550" y="1510700"/>
            <a:ext cx="2180400" cy="1293600"/>
          </a:xfrm>
          <a:prstGeom prst="roundRect">
            <a:avLst>
              <a:gd fmla="val 16667"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1800">
                <a:solidFill>
                  <a:srgbClr val="666666"/>
                </a:solidFill>
                <a:latin typeface="Roboto"/>
                <a:ea typeface="Roboto"/>
                <a:cs typeface="Roboto"/>
                <a:sym typeface="Roboto"/>
              </a:rPr>
              <a:t>Clustering</a:t>
            </a:r>
            <a:endParaRPr b="1" sz="1800">
              <a:solidFill>
                <a:srgbClr val="666666"/>
              </a:solidFill>
              <a:latin typeface="Roboto"/>
              <a:ea typeface="Roboto"/>
              <a:cs typeface="Roboto"/>
              <a:sym typeface="Roboto"/>
            </a:endParaRPr>
          </a:p>
        </p:txBody>
      </p:sp>
      <p:sp>
        <p:nvSpPr>
          <p:cNvPr id="179" name="Shape 179"/>
          <p:cNvSpPr/>
          <p:nvPr/>
        </p:nvSpPr>
        <p:spPr>
          <a:xfrm>
            <a:off x="3358750" y="1510700"/>
            <a:ext cx="2180400" cy="1293600"/>
          </a:xfrm>
          <a:prstGeom prst="roundRect">
            <a:avLst>
              <a:gd fmla="val 16667"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1800">
                <a:solidFill>
                  <a:srgbClr val="666666"/>
                </a:solidFill>
                <a:latin typeface="Roboto"/>
                <a:ea typeface="Roboto"/>
                <a:cs typeface="Roboto"/>
                <a:sym typeface="Roboto"/>
              </a:rPr>
              <a:t>Cluster level exploratory analysis</a:t>
            </a:r>
            <a:endParaRPr b="1" sz="1800">
              <a:solidFill>
                <a:srgbClr val="666666"/>
              </a:solidFill>
              <a:latin typeface="Roboto"/>
              <a:ea typeface="Roboto"/>
              <a:cs typeface="Roboto"/>
              <a:sym typeface="Roboto"/>
            </a:endParaRPr>
          </a:p>
        </p:txBody>
      </p:sp>
      <p:sp>
        <p:nvSpPr>
          <p:cNvPr id="180" name="Shape 180"/>
          <p:cNvSpPr/>
          <p:nvPr/>
        </p:nvSpPr>
        <p:spPr>
          <a:xfrm>
            <a:off x="6101950" y="1510700"/>
            <a:ext cx="2180400" cy="1293600"/>
          </a:xfrm>
          <a:prstGeom prst="roundRect">
            <a:avLst>
              <a:gd fmla="val 16667"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1800">
                <a:solidFill>
                  <a:srgbClr val="666666"/>
                </a:solidFill>
                <a:latin typeface="Roboto"/>
                <a:ea typeface="Roboto"/>
                <a:cs typeface="Roboto"/>
                <a:sym typeface="Roboto"/>
              </a:rPr>
              <a:t>Model development</a:t>
            </a:r>
            <a:endParaRPr b="1" sz="1800">
              <a:solidFill>
                <a:srgbClr val="666666"/>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a:t>
            </a:r>
            <a:r>
              <a:rPr lang="en"/>
              <a:t>Clustering?</a:t>
            </a:r>
            <a:endParaRPr/>
          </a:p>
        </p:txBody>
      </p:sp>
      <p:sp>
        <p:nvSpPr>
          <p:cNvPr id="186" name="Shape 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ZIP code level model</a:t>
            </a:r>
            <a:endParaRPr b="1"/>
          </a:p>
          <a:p>
            <a:pPr indent="-317500" lvl="1" marL="914400" rtl="0">
              <a:spcBef>
                <a:spcPts val="0"/>
              </a:spcBef>
              <a:spcAft>
                <a:spcPts val="0"/>
              </a:spcAft>
              <a:buSzPts val="1400"/>
              <a:buChar char="○"/>
            </a:pPr>
            <a:r>
              <a:rPr lang="en"/>
              <a:t>Ideal, captures unique ZIP code features</a:t>
            </a:r>
            <a:endParaRPr/>
          </a:p>
          <a:p>
            <a:pPr indent="-317500" lvl="1" marL="914400" rtl="0">
              <a:spcBef>
                <a:spcPts val="0"/>
              </a:spcBef>
              <a:spcAft>
                <a:spcPts val="0"/>
              </a:spcAft>
              <a:buSzPts val="1400"/>
              <a:buChar char="○"/>
            </a:pPr>
            <a:r>
              <a:rPr lang="en"/>
              <a:t>data is sparse</a:t>
            </a:r>
            <a:endParaRPr/>
          </a:p>
          <a:p>
            <a:pPr indent="-317500" lvl="1" marL="914400" rtl="0">
              <a:spcBef>
                <a:spcPts val="0"/>
              </a:spcBef>
              <a:spcAft>
                <a:spcPts val="0"/>
              </a:spcAft>
              <a:buSzPts val="1400"/>
              <a:buChar char="○"/>
            </a:pPr>
            <a:r>
              <a:rPr lang="en"/>
              <a:t>hard to capture seasonality with sparse data</a:t>
            </a:r>
            <a:endParaRPr/>
          </a:p>
          <a:p>
            <a:pPr indent="-317500" lvl="1" marL="914400" rtl="0">
              <a:lnSpc>
                <a:spcPct val="150000"/>
              </a:lnSpc>
              <a:spcBef>
                <a:spcPts val="0"/>
              </a:spcBef>
              <a:spcAft>
                <a:spcPts val="0"/>
              </a:spcAft>
              <a:buSzPts val="1400"/>
              <a:buChar char="○"/>
            </a:pPr>
            <a:r>
              <a:rPr lang="en"/>
              <a:t>43,000 ZIP codes in the US - tough to scale</a:t>
            </a:r>
            <a:endParaRPr/>
          </a:p>
          <a:p>
            <a:pPr indent="-342900" lvl="0" marL="457200" rtl="0">
              <a:spcBef>
                <a:spcPts val="0"/>
              </a:spcBef>
              <a:spcAft>
                <a:spcPts val="0"/>
              </a:spcAft>
              <a:buSzPts val="1800"/>
              <a:buChar char="●"/>
            </a:pPr>
            <a:r>
              <a:rPr b="1" lang="en"/>
              <a:t>Single model for all ZIP-codes </a:t>
            </a:r>
            <a:endParaRPr b="1"/>
          </a:p>
          <a:p>
            <a:pPr indent="-317500" lvl="1" marL="914400" rtl="0">
              <a:lnSpc>
                <a:spcPct val="150000"/>
              </a:lnSpc>
              <a:spcBef>
                <a:spcPts val="0"/>
              </a:spcBef>
              <a:spcAft>
                <a:spcPts val="0"/>
              </a:spcAft>
              <a:buSzPts val="1400"/>
              <a:buChar char="○"/>
            </a:pPr>
            <a:r>
              <a:rPr lang="en"/>
              <a:t>doesn’t capture zip code level variation</a:t>
            </a:r>
            <a:endParaRPr/>
          </a:p>
          <a:p>
            <a:pPr indent="-342900" lvl="0" marL="457200" rtl="0">
              <a:spcBef>
                <a:spcPts val="0"/>
              </a:spcBef>
              <a:spcAft>
                <a:spcPts val="0"/>
              </a:spcAft>
              <a:buClr>
                <a:srgbClr val="FF9900"/>
              </a:buClr>
              <a:buSzPts val="1800"/>
              <a:buChar char="●"/>
            </a:pPr>
            <a:r>
              <a:rPr b="1" lang="en">
                <a:solidFill>
                  <a:srgbClr val="FF9900"/>
                </a:solidFill>
              </a:rPr>
              <a:t>Solution: cluster similar ZIP codes together</a:t>
            </a:r>
            <a:endParaRPr b="1">
              <a:solidFill>
                <a:srgbClr val="FF9900"/>
              </a:solidFill>
            </a:endParaRPr>
          </a:p>
          <a:p>
            <a:pPr indent="-317500" lvl="1" marL="914400" rtl="0">
              <a:spcBef>
                <a:spcPts val="0"/>
              </a:spcBef>
              <a:spcAft>
                <a:spcPts val="0"/>
              </a:spcAft>
              <a:buClr>
                <a:srgbClr val="FF9900"/>
              </a:buClr>
              <a:buSzPts val="1400"/>
              <a:buChar char="○"/>
            </a:pPr>
            <a:r>
              <a:rPr lang="en">
                <a:solidFill>
                  <a:srgbClr val="FF9900"/>
                </a:solidFill>
              </a:rPr>
              <a:t>similar: weather attributes, relation with impact scores</a:t>
            </a:r>
            <a:endParaRPr>
              <a:solidFill>
                <a:srgbClr val="FF9900"/>
              </a:solidFill>
            </a:endParaRPr>
          </a:p>
        </p:txBody>
      </p:sp>
      <p:sp>
        <p:nvSpPr>
          <p:cNvPr id="187" name="Shape 187"/>
          <p:cNvSpPr txBox="1"/>
          <p:nvPr/>
        </p:nvSpPr>
        <p:spPr>
          <a:xfrm>
            <a:off x="8236500" y="0"/>
            <a:ext cx="929400" cy="35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200"/>
              <a:t>Clustering</a:t>
            </a:r>
            <a:endParaRPr i="1"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Clusters</a:t>
            </a:r>
            <a:endParaRPr/>
          </a:p>
        </p:txBody>
      </p:sp>
      <p:pic>
        <p:nvPicPr>
          <p:cNvPr id="193" name="Shape 193"/>
          <p:cNvPicPr preferRelativeResize="0"/>
          <p:nvPr/>
        </p:nvPicPr>
        <p:blipFill>
          <a:blip r:embed="rId3">
            <a:alphaModFix/>
          </a:blip>
          <a:stretch>
            <a:fillRect/>
          </a:stretch>
        </p:blipFill>
        <p:spPr>
          <a:xfrm>
            <a:off x="1898225" y="1067925"/>
            <a:ext cx="5214615" cy="3348550"/>
          </a:xfrm>
          <a:prstGeom prst="rect">
            <a:avLst/>
          </a:prstGeom>
          <a:noFill/>
          <a:ln cap="flat" cmpd="sng" w="9525">
            <a:solidFill>
              <a:srgbClr val="B7B7B7"/>
            </a:solidFill>
            <a:prstDash val="solid"/>
            <a:round/>
            <a:headEnd len="sm" w="sm" type="none"/>
            <a:tailEnd len="sm" w="sm" type="none"/>
          </a:ln>
        </p:spPr>
      </p:pic>
      <p:sp>
        <p:nvSpPr>
          <p:cNvPr id="194" name="Shape 194"/>
          <p:cNvSpPr txBox="1"/>
          <p:nvPr/>
        </p:nvSpPr>
        <p:spPr>
          <a:xfrm>
            <a:off x="8236500" y="0"/>
            <a:ext cx="929400" cy="35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200"/>
              <a:t>Clustering</a:t>
            </a:r>
            <a:endParaRPr i="1"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Team Gradient Descent</a:t>
            </a:r>
            <a:endParaRPr/>
          </a:p>
        </p:txBody>
      </p:sp>
      <p:pic>
        <p:nvPicPr>
          <p:cNvPr id="69" name="Shape 69"/>
          <p:cNvPicPr preferRelativeResize="0"/>
          <p:nvPr/>
        </p:nvPicPr>
        <p:blipFill>
          <a:blip r:embed="rId3">
            <a:alphaModFix/>
          </a:blip>
          <a:stretch>
            <a:fillRect/>
          </a:stretch>
        </p:blipFill>
        <p:spPr>
          <a:xfrm>
            <a:off x="7172277" y="1565874"/>
            <a:ext cx="1176210" cy="1179400"/>
          </a:xfrm>
          <a:prstGeom prst="rect">
            <a:avLst/>
          </a:prstGeom>
          <a:noFill/>
          <a:ln>
            <a:noFill/>
          </a:ln>
        </p:spPr>
      </p:pic>
      <p:pic>
        <p:nvPicPr>
          <p:cNvPr id="70" name="Shape 70"/>
          <p:cNvPicPr preferRelativeResize="0"/>
          <p:nvPr/>
        </p:nvPicPr>
        <p:blipFill>
          <a:blip r:embed="rId4">
            <a:alphaModFix/>
          </a:blip>
          <a:stretch>
            <a:fillRect/>
          </a:stretch>
        </p:blipFill>
        <p:spPr>
          <a:xfrm>
            <a:off x="3949913" y="1533463"/>
            <a:ext cx="1244175" cy="1244175"/>
          </a:xfrm>
          <a:prstGeom prst="rect">
            <a:avLst/>
          </a:prstGeom>
          <a:noFill/>
          <a:ln>
            <a:noFill/>
          </a:ln>
        </p:spPr>
      </p:pic>
      <p:pic>
        <p:nvPicPr>
          <p:cNvPr id="71" name="Shape 71"/>
          <p:cNvPicPr preferRelativeResize="0"/>
          <p:nvPr/>
        </p:nvPicPr>
        <p:blipFill>
          <a:blip r:embed="rId5">
            <a:alphaModFix/>
          </a:blip>
          <a:stretch>
            <a:fillRect/>
          </a:stretch>
        </p:blipFill>
        <p:spPr>
          <a:xfrm>
            <a:off x="608625" y="1533475"/>
            <a:ext cx="1244175" cy="1244175"/>
          </a:xfrm>
          <a:prstGeom prst="rect">
            <a:avLst/>
          </a:prstGeom>
          <a:noFill/>
          <a:ln>
            <a:noFill/>
          </a:ln>
        </p:spPr>
      </p:pic>
      <p:sp>
        <p:nvSpPr>
          <p:cNvPr id="72" name="Shape 72"/>
          <p:cNvSpPr/>
          <p:nvPr/>
        </p:nvSpPr>
        <p:spPr>
          <a:xfrm>
            <a:off x="583275" y="3110350"/>
            <a:ext cx="1338900" cy="6627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a:t>Mansi Arora</a:t>
            </a:r>
            <a:endParaRPr b="1"/>
          </a:p>
          <a:p>
            <a:pPr indent="0" lvl="0" marL="0" algn="ctr">
              <a:spcBef>
                <a:spcPts val="0"/>
              </a:spcBef>
              <a:spcAft>
                <a:spcPts val="0"/>
              </a:spcAft>
              <a:buNone/>
            </a:pPr>
            <a:r>
              <a:rPr lang="en"/>
              <a:t>MS Analytics</a:t>
            </a:r>
            <a:endParaRPr/>
          </a:p>
        </p:txBody>
      </p:sp>
      <p:sp>
        <p:nvSpPr>
          <p:cNvPr id="73" name="Shape 73"/>
          <p:cNvSpPr/>
          <p:nvPr/>
        </p:nvSpPr>
        <p:spPr>
          <a:xfrm>
            <a:off x="3832026" y="3110350"/>
            <a:ext cx="1420800" cy="6627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Jeh Lokhande</a:t>
            </a:r>
            <a:endParaRPr b="1"/>
          </a:p>
          <a:p>
            <a:pPr indent="0" lvl="0" marL="0" rtl="0" algn="ctr">
              <a:spcBef>
                <a:spcPts val="0"/>
              </a:spcBef>
              <a:spcAft>
                <a:spcPts val="0"/>
              </a:spcAft>
              <a:buNone/>
            </a:pPr>
            <a:r>
              <a:rPr lang="en"/>
              <a:t>MS Analytics</a:t>
            </a:r>
            <a:endParaRPr/>
          </a:p>
        </p:txBody>
      </p:sp>
      <p:sp>
        <p:nvSpPr>
          <p:cNvPr id="74" name="Shape 74"/>
          <p:cNvSpPr/>
          <p:nvPr/>
        </p:nvSpPr>
        <p:spPr>
          <a:xfrm>
            <a:off x="7051156" y="3110350"/>
            <a:ext cx="1420800" cy="6627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Nabila Usmani</a:t>
            </a:r>
            <a:endParaRPr b="1"/>
          </a:p>
          <a:p>
            <a:pPr indent="0" lvl="0" marL="0" rtl="0" algn="ctr">
              <a:spcBef>
                <a:spcPts val="0"/>
              </a:spcBef>
              <a:spcAft>
                <a:spcPts val="0"/>
              </a:spcAft>
              <a:buNone/>
            </a:pPr>
            <a:r>
              <a:rPr lang="en"/>
              <a:t>MS Analytics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Delay distribution by </a:t>
            </a:r>
            <a:r>
              <a:rPr b="1" lang="en"/>
              <a:t>Month</a:t>
            </a:r>
            <a:endParaRPr b="1"/>
          </a:p>
          <a:p>
            <a:pPr indent="0" lvl="0" marL="0">
              <a:spcBef>
                <a:spcPts val="0"/>
              </a:spcBef>
              <a:spcAft>
                <a:spcPts val="0"/>
              </a:spcAft>
              <a:buNone/>
            </a:pPr>
            <a:r>
              <a:t/>
            </a:r>
            <a:endParaRPr/>
          </a:p>
        </p:txBody>
      </p:sp>
      <p:pic>
        <p:nvPicPr>
          <p:cNvPr id="200" name="Shape 200"/>
          <p:cNvPicPr preferRelativeResize="0"/>
          <p:nvPr/>
        </p:nvPicPr>
        <p:blipFill rotWithShape="1">
          <a:blip r:embed="rId3">
            <a:alphaModFix/>
          </a:blip>
          <a:srcRect b="0" l="0" r="13344" t="7749"/>
          <a:stretch/>
        </p:blipFill>
        <p:spPr>
          <a:xfrm>
            <a:off x="1907225" y="1123825"/>
            <a:ext cx="5058350" cy="2869951"/>
          </a:xfrm>
          <a:prstGeom prst="rect">
            <a:avLst/>
          </a:prstGeom>
          <a:noFill/>
          <a:ln>
            <a:noFill/>
          </a:ln>
        </p:spPr>
      </p:pic>
      <p:sp>
        <p:nvSpPr>
          <p:cNvPr id="201" name="Shape 201"/>
          <p:cNvSpPr txBox="1"/>
          <p:nvPr/>
        </p:nvSpPr>
        <p:spPr>
          <a:xfrm>
            <a:off x="7507700" y="0"/>
            <a:ext cx="1636200" cy="35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200"/>
              <a:t>Cluster level analysis</a:t>
            </a:r>
            <a:endParaRPr i="1" sz="1200"/>
          </a:p>
        </p:txBody>
      </p:sp>
      <p:pic>
        <p:nvPicPr>
          <p:cNvPr id="202" name="Shape 202"/>
          <p:cNvPicPr preferRelativeResize="0"/>
          <p:nvPr/>
        </p:nvPicPr>
        <p:blipFill>
          <a:blip r:embed="rId4">
            <a:alphaModFix/>
          </a:blip>
          <a:stretch>
            <a:fillRect/>
          </a:stretch>
        </p:blipFill>
        <p:spPr>
          <a:xfrm>
            <a:off x="3777800" y="4028187"/>
            <a:ext cx="1636200" cy="5382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Delay distribution by </a:t>
            </a:r>
            <a:r>
              <a:rPr b="1" lang="en"/>
              <a:t>Day of Week</a:t>
            </a:r>
            <a:endParaRPr b="1"/>
          </a:p>
          <a:p>
            <a:pPr indent="0" lvl="0" marL="0" rtl="0">
              <a:spcBef>
                <a:spcPts val="0"/>
              </a:spcBef>
              <a:spcAft>
                <a:spcPts val="0"/>
              </a:spcAft>
              <a:buNone/>
            </a:pPr>
            <a:r>
              <a:t/>
            </a:r>
            <a:endParaRPr/>
          </a:p>
        </p:txBody>
      </p:sp>
      <p:pic>
        <p:nvPicPr>
          <p:cNvPr id="208" name="Shape 208"/>
          <p:cNvPicPr preferRelativeResize="0"/>
          <p:nvPr/>
        </p:nvPicPr>
        <p:blipFill rotWithShape="1">
          <a:blip r:embed="rId3">
            <a:alphaModFix/>
          </a:blip>
          <a:srcRect b="0" l="0" r="19665" t="5917"/>
          <a:stretch/>
        </p:blipFill>
        <p:spPr>
          <a:xfrm>
            <a:off x="2590800" y="1106800"/>
            <a:ext cx="3135400" cy="2843000"/>
          </a:xfrm>
          <a:prstGeom prst="rect">
            <a:avLst/>
          </a:prstGeom>
          <a:noFill/>
          <a:ln>
            <a:noFill/>
          </a:ln>
        </p:spPr>
      </p:pic>
      <p:sp>
        <p:nvSpPr>
          <p:cNvPr id="209" name="Shape 209"/>
          <p:cNvSpPr txBox="1"/>
          <p:nvPr/>
        </p:nvSpPr>
        <p:spPr>
          <a:xfrm>
            <a:off x="7507700" y="0"/>
            <a:ext cx="1636200" cy="35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200"/>
              <a:t>Cluster level analysis</a:t>
            </a:r>
            <a:endParaRPr i="1" sz="1200"/>
          </a:p>
        </p:txBody>
      </p:sp>
      <p:pic>
        <p:nvPicPr>
          <p:cNvPr id="210" name="Shape 210"/>
          <p:cNvPicPr preferRelativeResize="0"/>
          <p:nvPr/>
        </p:nvPicPr>
        <p:blipFill>
          <a:blip r:embed="rId4">
            <a:alphaModFix/>
          </a:blip>
          <a:stretch>
            <a:fillRect/>
          </a:stretch>
        </p:blipFill>
        <p:spPr>
          <a:xfrm>
            <a:off x="3738000" y="4021952"/>
            <a:ext cx="1636200" cy="5171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Feature Engineering</a:t>
            </a:r>
            <a:endParaRPr/>
          </a:p>
        </p:txBody>
      </p:sp>
      <p:sp>
        <p:nvSpPr>
          <p:cNvPr id="216" name="Shape 2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Lagged snow impact on delays</a:t>
            </a:r>
            <a:endParaRPr/>
          </a:p>
        </p:txBody>
      </p:sp>
      <p:pic>
        <p:nvPicPr>
          <p:cNvPr id="217" name="Shape 217"/>
          <p:cNvPicPr preferRelativeResize="0"/>
          <p:nvPr/>
        </p:nvPicPr>
        <p:blipFill>
          <a:blip r:embed="rId3">
            <a:alphaModFix/>
          </a:blip>
          <a:stretch>
            <a:fillRect/>
          </a:stretch>
        </p:blipFill>
        <p:spPr>
          <a:xfrm>
            <a:off x="2061875" y="1667250"/>
            <a:ext cx="5279301" cy="2953175"/>
          </a:xfrm>
          <a:prstGeom prst="rect">
            <a:avLst/>
          </a:prstGeom>
          <a:noFill/>
          <a:ln cap="flat" cmpd="sng" w="9525">
            <a:solidFill>
              <a:srgbClr val="D9D9D9"/>
            </a:solidFill>
            <a:prstDash val="solid"/>
            <a:round/>
            <a:headEnd len="sm" w="sm" type="none"/>
            <a:tailEnd len="sm" w="sm" type="none"/>
          </a:ln>
        </p:spPr>
      </p:pic>
      <p:sp>
        <p:nvSpPr>
          <p:cNvPr id="218" name="Shape 218"/>
          <p:cNvSpPr txBox="1"/>
          <p:nvPr/>
        </p:nvSpPr>
        <p:spPr>
          <a:xfrm>
            <a:off x="7583900" y="0"/>
            <a:ext cx="1636200" cy="35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200"/>
              <a:t>Model development</a:t>
            </a:r>
            <a:endParaRPr i="1"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Feature Engineering</a:t>
            </a:r>
            <a:endParaRPr/>
          </a:p>
        </p:txBody>
      </p:sp>
      <p:sp>
        <p:nvSpPr>
          <p:cNvPr id="224" name="Shape 2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Daily, monthly and seasonal variables</a:t>
            </a:r>
            <a:endParaRPr/>
          </a:p>
          <a:p>
            <a:pPr indent="-342900" lvl="0" marL="457200" rtl="0">
              <a:spcBef>
                <a:spcPts val="0"/>
              </a:spcBef>
              <a:spcAft>
                <a:spcPts val="0"/>
              </a:spcAft>
              <a:buSzPts val="1800"/>
              <a:buChar char="●"/>
            </a:pPr>
            <a:r>
              <a:rPr lang="en"/>
              <a:t>Holiday variables</a:t>
            </a:r>
            <a:endParaRPr/>
          </a:p>
        </p:txBody>
      </p:sp>
      <p:sp>
        <p:nvSpPr>
          <p:cNvPr id="225" name="Shape 225"/>
          <p:cNvSpPr txBox="1"/>
          <p:nvPr/>
        </p:nvSpPr>
        <p:spPr>
          <a:xfrm>
            <a:off x="7583900" y="0"/>
            <a:ext cx="1636200" cy="35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200"/>
              <a:t>Model development</a:t>
            </a:r>
            <a:endParaRPr i="1"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p:nvPr/>
        </p:nvSpPr>
        <p:spPr>
          <a:xfrm>
            <a:off x="6025755" y="1170175"/>
            <a:ext cx="2703600" cy="3084900"/>
          </a:xfrm>
          <a:prstGeom prst="roundRect">
            <a:avLst>
              <a:gd fmla="val 16667"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31" name="Shape 231"/>
          <p:cNvSpPr/>
          <p:nvPr/>
        </p:nvSpPr>
        <p:spPr>
          <a:xfrm>
            <a:off x="3240602" y="1170175"/>
            <a:ext cx="2703600" cy="3084900"/>
          </a:xfrm>
          <a:prstGeom prst="roundRect">
            <a:avLst>
              <a:gd fmla="val 16667"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a:off x="463155" y="1170175"/>
            <a:ext cx="2703600" cy="3084900"/>
          </a:xfrm>
          <a:prstGeom prst="roundRect">
            <a:avLst>
              <a:gd fmla="val 16667"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Classification Algorithm</a:t>
            </a:r>
            <a:endParaRPr/>
          </a:p>
        </p:txBody>
      </p:sp>
      <p:sp>
        <p:nvSpPr>
          <p:cNvPr id="234" name="Shape 234"/>
          <p:cNvSpPr txBox="1"/>
          <p:nvPr>
            <p:ph idx="1" type="body"/>
          </p:nvPr>
        </p:nvSpPr>
        <p:spPr>
          <a:xfrm>
            <a:off x="976000" y="1377200"/>
            <a:ext cx="1577400" cy="2860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t>Fast</a:t>
            </a:r>
            <a:endParaRPr b="1" sz="2400"/>
          </a:p>
          <a:p>
            <a:pPr indent="0" lvl="0" marL="0" rtl="0">
              <a:lnSpc>
                <a:spcPct val="150000"/>
              </a:lnSpc>
              <a:spcBef>
                <a:spcPts val="1600"/>
              </a:spcBef>
              <a:spcAft>
                <a:spcPts val="1600"/>
              </a:spcAft>
              <a:buNone/>
            </a:pPr>
            <a:r>
              <a:t/>
            </a:r>
            <a:endParaRPr/>
          </a:p>
        </p:txBody>
      </p:sp>
      <p:pic>
        <p:nvPicPr>
          <p:cNvPr id="235" name="Shape 235"/>
          <p:cNvPicPr preferRelativeResize="0"/>
          <p:nvPr/>
        </p:nvPicPr>
        <p:blipFill>
          <a:blip r:embed="rId3">
            <a:alphaModFix/>
          </a:blip>
          <a:stretch>
            <a:fillRect/>
          </a:stretch>
        </p:blipFill>
        <p:spPr>
          <a:xfrm>
            <a:off x="3553250" y="1988125"/>
            <a:ext cx="2085975" cy="2190750"/>
          </a:xfrm>
          <a:prstGeom prst="rect">
            <a:avLst/>
          </a:prstGeom>
          <a:noFill/>
          <a:ln>
            <a:noFill/>
          </a:ln>
        </p:spPr>
      </p:pic>
      <p:pic>
        <p:nvPicPr>
          <p:cNvPr id="236" name="Shape 236"/>
          <p:cNvPicPr preferRelativeResize="0"/>
          <p:nvPr/>
        </p:nvPicPr>
        <p:blipFill>
          <a:blip r:embed="rId4">
            <a:alphaModFix/>
          </a:blip>
          <a:stretch>
            <a:fillRect/>
          </a:stretch>
        </p:blipFill>
        <p:spPr>
          <a:xfrm>
            <a:off x="543050" y="1987525"/>
            <a:ext cx="2190750" cy="2190750"/>
          </a:xfrm>
          <a:prstGeom prst="rect">
            <a:avLst/>
          </a:prstGeom>
          <a:noFill/>
          <a:ln>
            <a:noFill/>
          </a:ln>
        </p:spPr>
      </p:pic>
      <p:pic>
        <p:nvPicPr>
          <p:cNvPr id="237" name="Shape 237"/>
          <p:cNvPicPr preferRelativeResize="0"/>
          <p:nvPr/>
        </p:nvPicPr>
        <p:blipFill>
          <a:blip r:embed="rId5">
            <a:alphaModFix/>
          </a:blip>
          <a:stretch>
            <a:fillRect/>
          </a:stretch>
        </p:blipFill>
        <p:spPr>
          <a:xfrm>
            <a:off x="6647038" y="2294275"/>
            <a:ext cx="1577274" cy="1577274"/>
          </a:xfrm>
          <a:prstGeom prst="rect">
            <a:avLst/>
          </a:prstGeom>
          <a:noFill/>
          <a:ln>
            <a:noFill/>
          </a:ln>
        </p:spPr>
      </p:pic>
      <p:sp>
        <p:nvSpPr>
          <p:cNvPr id="238" name="Shape 238"/>
          <p:cNvSpPr txBox="1"/>
          <p:nvPr>
            <p:ph idx="1" type="body"/>
          </p:nvPr>
        </p:nvSpPr>
        <p:spPr>
          <a:xfrm>
            <a:off x="6631400" y="1377200"/>
            <a:ext cx="1577400" cy="707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t>Predictive</a:t>
            </a:r>
            <a:endParaRPr b="1" sz="2400"/>
          </a:p>
          <a:p>
            <a:pPr indent="0" lvl="0" marL="0" rtl="0">
              <a:lnSpc>
                <a:spcPct val="150000"/>
              </a:lnSpc>
              <a:spcBef>
                <a:spcPts val="1600"/>
              </a:spcBef>
              <a:spcAft>
                <a:spcPts val="1600"/>
              </a:spcAft>
              <a:buNone/>
            </a:pPr>
            <a:r>
              <a:t/>
            </a:r>
            <a:endParaRPr/>
          </a:p>
        </p:txBody>
      </p:sp>
      <p:sp>
        <p:nvSpPr>
          <p:cNvPr id="239" name="Shape 239"/>
          <p:cNvSpPr txBox="1"/>
          <p:nvPr>
            <p:ph idx="1" type="body"/>
          </p:nvPr>
        </p:nvSpPr>
        <p:spPr>
          <a:xfrm>
            <a:off x="3807550" y="1377200"/>
            <a:ext cx="15774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t>Scalable</a:t>
            </a:r>
            <a:endParaRPr b="1" sz="2400"/>
          </a:p>
          <a:p>
            <a:pPr indent="0" lvl="0" marL="0" rtl="0">
              <a:lnSpc>
                <a:spcPct val="150000"/>
              </a:lnSpc>
              <a:spcBef>
                <a:spcPts val="1600"/>
              </a:spcBef>
              <a:spcAft>
                <a:spcPts val="1600"/>
              </a:spcAft>
              <a:buNone/>
            </a:pPr>
            <a:r>
              <a:t/>
            </a:r>
            <a:endParaRPr/>
          </a:p>
        </p:txBody>
      </p:sp>
      <p:sp>
        <p:nvSpPr>
          <p:cNvPr id="240" name="Shape 240"/>
          <p:cNvSpPr txBox="1"/>
          <p:nvPr/>
        </p:nvSpPr>
        <p:spPr>
          <a:xfrm>
            <a:off x="7583900" y="0"/>
            <a:ext cx="1636200" cy="35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200"/>
              <a:t>Model development</a:t>
            </a:r>
            <a:endParaRPr i="1"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idx="1" type="body"/>
          </p:nvPr>
        </p:nvSpPr>
        <p:spPr>
          <a:xfrm>
            <a:off x="6631400" y="1377200"/>
            <a:ext cx="1577400" cy="2860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t>Predictive</a:t>
            </a:r>
            <a:endParaRPr b="1"/>
          </a:p>
          <a:p>
            <a:pPr indent="0" lvl="0" marL="0" rtl="0">
              <a:lnSpc>
                <a:spcPct val="150000"/>
              </a:lnSpc>
              <a:spcBef>
                <a:spcPts val="1600"/>
              </a:spcBef>
              <a:spcAft>
                <a:spcPts val="1600"/>
              </a:spcAft>
              <a:buNone/>
            </a:pPr>
            <a:r>
              <a:t/>
            </a:r>
            <a:endParaRPr/>
          </a:p>
        </p:txBody>
      </p:sp>
      <p:sp>
        <p:nvSpPr>
          <p:cNvPr id="246" name="Shape 246"/>
          <p:cNvSpPr/>
          <p:nvPr/>
        </p:nvSpPr>
        <p:spPr>
          <a:xfrm>
            <a:off x="6025750" y="1170175"/>
            <a:ext cx="2703600" cy="3136800"/>
          </a:xfrm>
          <a:prstGeom prst="roundRect">
            <a:avLst>
              <a:gd fmla="val 16667"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spcBef>
                <a:spcPts val="0"/>
              </a:spcBef>
              <a:spcAft>
                <a:spcPts val="0"/>
              </a:spcAft>
              <a:buClr>
                <a:srgbClr val="666666"/>
              </a:buClr>
              <a:buSzPts val="1600"/>
              <a:buFont typeface="Roboto"/>
              <a:buChar char="●"/>
            </a:pPr>
            <a:r>
              <a:rPr lang="en" sz="1600">
                <a:solidFill>
                  <a:srgbClr val="666666"/>
                </a:solidFill>
                <a:latin typeface="Roboto"/>
                <a:ea typeface="Roboto"/>
                <a:cs typeface="Roboto"/>
                <a:sym typeface="Roboto"/>
              </a:rPr>
              <a:t>Parameter tuning</a:t>
            </a:r>
            <a:endParaRPr sz="1600">
              <a:solidFill>
                <a:srgbClr val="666666"/>
              </a:solidFill>
              <a:latin typeface="Roboto"/>
              <a:ea typeface="Roboto"/>
              <a:cs typeface="Roboto"/>
              <a:sym typeface="Roboto"/>
            </a:endParaRPr>
          </a:p>
          <a:p>
            <a:pPr indent="-330200" lvl="0" marL="457200" rtl="0">
              <a:spcBef>
                <a:spcPts val="0"/>
              </a:spcBef>
              <a:spcAft>
                <a:spcPts val="0"/>
              </a:spcAft>
              <a:buClr>
                <a:srgbClr val="666666"/>
              </a:buClr>
              <a:buSzPts val="1600"/>
              <a:buFont typeface="Roboto"/>
              <a:buChar char="●"/>
            </a:pPr>
            <a:r>
              <a:rPr lang="en" sz="1600">
                <a:solidFill>
                  <a:srgbClr val="666666"/>
                </a:solidFill>
                <a:latin typeface="Roboto"/>
                <a:ea typeface="Roboto"/>
                <a:cs typeface="Roboto"/>
                <a:sym typeface="Roboto"/>
              </a:rPr>
              <a:t>Imbalanced learning</a:t>
            </a:r>
            <a:endParaRPr sz="1600">
              <a:solidFill>
                <a:srgbClr val="666666"/>
              </a:solidFill>
              <a:latin typeface="Roboto"/>
              <a:ea typeface="Roboto"/>
              <a:cs typeface="Roboto"/>
              <a:sym typeface="Roboto"/>
            </a:endParaRPr>
          </a:p>
        </p:txBody>
      </p:sp>
      <p:sp>
        <p:nvSpPr>
          <p:cNvPr id="247" name="Shape 247"/>
          <p:cNvSpPr/>
          <p:nvPr/>
        </p:nvSpPr>
        <p:spPr>
          <a:xfrm>
            <a:off x="463150" y="1170175"/>
            <a:ext cx="2703600" cy="3136800"/>
          </a:xfrm>
          <a:prstGeom prst="roundRect">
            <a:avLst>
              <a:gd fmla="val 16667"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spcBef>
                <a:spcPts val="0"/>
              </a:spcBef>
              <a:spcAft>
                <a:spcPts val="0"/>
              </a:spcAft>
              <a:buClr>
                <a:srgbClr val="666666"/>
              </a:buClr>
              <a:buSzPts val="1600"/>
              <a:buFont typeface="Roboto"/>
              <a:buChar char="●"/>
            </a:pPr>
            <a:r>
              <a:rPr lang="en" sz="1600">
                <a:solidFill>
                  <a:srgbClr val="666666"/>
                </a:solidFill>
                <a:latin typeface="Roboto"/>
                <a:ea typeface="Roboto"/>
                <a:cs typeface="Roboto"/>
                <a:sym typeface="Roboto"/>
              </a:rPr>
              <a:t>Highly Parallelized</a:t>
            </a:r>
            <a:endParaRPr sz="1600">
              <a:solidFill>
                <a:srgbClr val="666666"/>
              </a:solidFill>
              <a:latin typeface="Roboto"/>
              <a:ea typeface="Roboto"/>
              <a:cs typeface="Roboto"/>
              <a:sym typeface="Roboto"/>
            </a:endParaRPr>
          </a:p>
          <a:p>
            <a:pPr indent="-330200" lvl="0" marL="457200" rtl="0">
              <a:spcBef>
                <a:spcPts val="0"/>
              </a:spcBef>
              <a:spcAft>
                <a:spcPts val="0"/>
              </a:spcAft>
              <a:buClr>
                <a:srgbClr val="666666"/>
              </a:buClr>
              <a:buSzPts val="1600"/>
              <a:buFont typeface="Roboto"/>
              <a:buChar char="●"/>
            </a:pPr>
            <a:r>
              <a:rPr lang="en" sz="1600">
                <a:solidFill>
                  <a:srgbClr val="666666"/>
                </a:solidFill>
                <a:latin typeface="Roboto"/>
                <a:ea typeface="Roboto"/>
                <a:cs typeface="Roboto"/>
                <a:sym typeface="Roboto"/>
              </a:rPr>
              <a:t>GPU / CPU</a:t>
            </a:r>
            <a:endParaRPr sz="1600">
              <a:solidFill>
                <a:srgbClr val="666666"/>
              </a:solidFill>
              <a:latin typeface="Roboto"/>
              <a:ea typeface="Roboto"/>
              <a:cs typeface="Roboto"/>
              <a:sym typeface="Roboto"/>
            </a:endParaRPr>
          </a:p>
        </p:txBody>
      </p:sp>
      <p:sp>
        <p:nvSpPr>
          <p:cNvPr id="248" name="Shape 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XGBoost </a:t>
            </a:r>
            <a:endParaRPr/>
          </a:p>
        </p:txBody>
      </p:sp>
      <p:sp>
        <p:nvSpPr>
          <p:cNvPr id="249" name="Shape 249"/>
          <p:cNvSpPr txBox="1"/>
          <p:nvPr>
            <p:ph idx="1" type="body"/>
          </p:nvPr>
        </p:nvSpPr>
        <p:spPr>
          <a:xfrm>
            <a:off x="671200" y="1377200"/>
            <a:ext cx="2086200" cy="2860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t>Fast</a:t>
            </a:r>
            <a:endParaRPr b="1"/>
          </a:p>
          <a:p>
            <a:pPr indent="0" lvl="0" marL="0" rtl="0">
              <a:lnSpc>
                <a:spcPct val="150000"/>
              </a:lnSpc>
              <a:spcBef>
                <a:spcPts val="1600"/>
              </a:spcBef>
              <a:spcAft>
                <a:spcPts val="1600"/>
              </a:spcAft>
              <a:buNone/>
            </a:pPr>
            <a:r>
              <a:t/>
            </a:r>
            <a:endParaRPr/>
          </a:p>
        </p:txBody>
      </p:sp>
      <p:sp>
        <p:nvSpPr>
          <p:cNvPr id="250" name="Shape 250"/>
          <p:cNvSpPr/>
          <p:nvPr/>
        </p:nvSpPr>
        <p:spPr>
          <a:xfrm>
            <a:off x="3240600" y="1170175"/>
            <a:ext cx="2703600" cy="3136800"/>
          </a:xfrm>
          <a:prstGeom prst="roundRect">
            <a:avLst>
              <a:gd fmla="val 16667"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spcBef>
                <a:spcPts val="0"/>
              </a:spcBef>
              <a:spcAft>
                <a:spcPts val="0"/>
              </a:spcAft>
              <a:buClr>
                <a:srgbClr val="666666"/>
              </a:buClr>
              <a:buSzPts val="1600"/>
              <a:buFont typeface="Roboto"/>
              <a:buChar char="●"/>
            </a:pPr>
            <a:r>
              <a:rPr lang="en" sz="1600">
                <a:solidFill>
                  <a:srgbClr val="666666"/>
                </a:solidFill>
                <a:latin typeface="Roboto"/>
                <a:ea typeface="Roboto"/>
                <a:cs typeface="Roboto"/>
                <a:sym typeface="Roboto"/>
              </a:rPr>
              <a:t>Short training time</a:t>
            </a:r>
            <a:endParaRPr sz="1600">
              <a:solidFill>
                <a:srgbClr val="666666"/>
              </a:solidFill>
              <a:latin typeface="Roboto"/>
              <a:ea typeface="Roboto"/>
              <a:cs typeface="Roboto"/>
              <a:sym typeface="Roboto"/>
            </a:endParaRPr>
          </a:p>
          <a:p>
            <a:pPr indent="-330200" lvl="0" marL="457200" rtl="0">
              <a:spcBef>
                <a:spcPts val="0"/>
              </a:spcBef>
              <a:spcAft>
                <a:spcPts val="0"/>
              </a:spcAft>
              <a:buClr>
                <a:srgbClr val="666666"/>
              </a:buClr>
              <a:buSzPts val="1600"/>
              <a:buFont typeface="Roboto"/>
              <a:buChar char="●"/>
            </a:pPr>
            <a:r>
              <a:rPr lang="en" sz="1600">
                <a:solidFill>
                  <a:srgbClr val="666666"/>
                </a:solidFill>
                <a:latin typeface="Roboto"/>
                <a:ea typeface="Roboto"/>
                <a:cs typeface="Roboto"/>
                <a:sym typeface="Roboto"/>
              </a:rPr>
              <a:t>Separate models for zip-code clusters</a:t>
            </a:r>
            <a:endParaRPr sz="1600">
              <a:solidFill>
                <a:srgbClr val="666666"/>
              </a:solidFill>
              <a:latin typeface="Roboto"/>
              <a:ea typeface="Roboto"/>
              <a:cs typeface="Roboto"/>
              <a:sym typeface="Roboto"/>
            </a:endParaRPr>
          </a:p>
        </p:txBody>
      </p:sp>
      <p:sp>
        <p:nvSpPr>
          <p:cNvPr id="251" name="Shape 251"/>
          <p:cNvSpPr txBox="1"/>
          <p:nvPr>
            <p:ph idx="1" type="body"/>
          </p:nvPr>
        </p:nvSpPr>
        <p:spPr>
          <a:xfrm>
            <a:off x="3807550" y="1377200"/>
            <a:ext cx="1577400" cy="2860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t>Scalable</a:t>
            </a:r>
            <a:endParaRPr b="1"/>
          </a:p>
          <a:p>
            <a:pPr indent="0" lvl="0" marL="0" rtl="0">
              <a:lnSpc>
                <a:spcPct val="150000"/>
              </a:lnSpc>
              <a:spcBef>
                <a:spcPts val="1600"/>
              </a:spcBef>
              <a:spcAft>
                <a:spcPts val="1600"/>
              </a:spcAft>
              <a:buNone/>
            </a:pPr>
            <a:r>
              <a:t/>
            </a:r>
            <a:endParaRPr/>
          </a:p>
        </p:txBody>
      </p:sp>
      <p:sp>
        <p:nvSpPr>
          <p:cNvPr id="252" name="Shape 252"/>
          <p:cNvSpPr txBox="1"/>
          <p:nvPr/>
        </p:nvSpPr>
        <p:spPr>
          <a:xfrm>
            <a:off x="7583900" y="0"/>
            <a:ext cx="1636200" cy="35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200"/>
              <a:t>Model development</a:t>
            </a:r>
            <a:endParaRPr i="1"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p:txBody>
      </p:sp>
      <p:pic>
        <p:nvPicPr>
          <p:cNvPr id="258" name="Shape 258"/>
          <p:cNvPicPr preferRelativeResize="0"/>
          <p:nvPr/>
        </p:nvPicPr>
        <p:blipFill>
          <a:blip r:embed="rId3">
            <a:alphaModFix/>
          </a:blip>
          <a:stretch>
            <a:fillRect/>
          </a:stretch>
        </p:blipFill>
        <p:spPr>
          <a:xfrm>
            <a:off x="1326775" y="1042175"/>
            <a:ext cx="7165053" cy="3570149"/>
          </a:xfrm>
          <a:prstGeom prst="rect">
            <a:avLst/>
          </a:prstGeom>
          <a:noFill/>
          <a:ln>
            <a:noFill/>
          </a:ln>
        </p:spPr>
      </p:pic>
      <p:sp>
        <p:nvSpPr>
          <p:cNvPr id="259" name="Shape 259"/>
          <p:cNvSpPr txBox="1"/>
          <p:nvPr/>
        </p:nvSpPr>
        <p:spPr>
          <a:xfrm>
            <a:off x="7583900" y="0"/>
            <a:ext cx="1636200" cy="35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200"/>
              <a:t>Model development</a:t>
            </a:r>
            <a:endParaRPr i="1"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Next steps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p:nvPr/>
        </p:nvSpPr>
        <p:spPr>
          <a:xfrm>
            <a:off x="589875" y="1218125"/>
            <a:ext cx="2134200" cy="3261000"/>
          </a:xfrm>
          <a:prstGeom prst="rect">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lgn="ctr">
              <a:spcBef>
                <a:spcPts val="0"/>
              </a:spcBef>
              <a:spcAft>
                <a:spcPts val="0"/>
              </a:spcAft>
              <a:buNone/>
            </a:pPr>
            <a:r>
              <a:rPr lang="en"/>
              <a:t>Relational Database</a:t>
            </a:r>
            <a:endParaRPr/>
          </a:p>
        </p:txBody>
      </p:sp>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we see this in production?</a:t>
            </a:r>
            <a:endParaRPr/>
          </a:p>
        </p:txBody>
      </p:sp>
      <p:sp>
        <p:nvSpPr>
          <p:cNvPr id="271" name="Shape 271"/>
          <p:cNvSpPr/>
          <p:nvPr/>
        </p:nvSpPr>
        <p:spPr>
          <a:xfrm>
            <a:off x="987550" y="2822150"/>
            <a:ext cx="1219500" cy="10206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a:t>Weather Database</a:t>
            </a:r>
            <a:endParaRPr b="1"/>
          </a:p>
        </p:txBody>
      </p:sp>
      <p:sp>
        <p:nvSpPr>
          <p:cNvPr id="272" name="Shape 272"/>
          <p:cNvSpPr/>
          <p:nvPr/>
        </p:nvSpPr>
        <p:spPr>
          <a:xfrm>
            <a:off x="1053850" y="1761625"/>
            <a:ext cx="1153200" cy="914700"/>
          </a:xfrm>
          <a:prstGeom prst="flowChartOffpageConnector">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a:t>Incoming Weather Data</a:t>
            </a:r>
            <a:endParaRPr b="1"/>
          </a:p>
        </p:txBody>
      </p:sp>
      <p:sp>
        <p:nvSpPr>
          <p:cNvPr id="273" name="Shape 273"/>
          <p:cNvSpPr/>
          <p:nvPr/>
        </p:nvSpPr>
        <p:spPr>
          <a:xfrm>
            <a:off x="2790425" y="2583525"/>
            <a:ext cx="649500" cy="477300"/>
          </a:xfrm>
          <a:prstGeom prst="rightArrow">
            <a:avLst>
              <a:gd fmla="val 50000" name="adj1"/>
              <a:gd fmla="val 50000" name="adj2"/>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4" name="Shape 274"/>
          <p:cNvSpPr/>
          <p:nvPr/>
        </p:nvSpPr>
        <p:spPr>
          <a:xfrm>
            <a:off x="3506275" y="1218125"/>
            <a:ext cx="2134200" cy="3261000"/>
          </a:xfrm>
          <a:prstGeom prst="rect">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lgn="ctr">
              <a:spcBef>
                <a:spcPts val="0"/>
              </a:spcBef>
              <a:spcAft>
                <a:spcPts val="0"/>
              </a:spcAft>
              <a:buNone/>
            </a:pPr>
            <a:r>
              <a:rPr lang="en"/>
              <a:t>Modeling</a:t>
            </a:r>
            <a:endParaRPr/>
          </a:p>
        </p:txBody>
      </p:sp>
      <p:sp>
        <p:nvSpPr>
          <p:cNvPr id="275" name="Shape 275"/>
          <p:cNvSpPr/>
          <p:nvPr/>
        </p:nvSpPr>
        <p:spPr>
          <a:xfrm>
            <a:off x="6435937" y="1230175"/>
            <a:ext cx="2134200" cy="3261000"/>
          </a:xfrm>
          <a:prstGeom prst="rect">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lgn="ctr">
              <a:spcBef>
                <a:spcPts val="0"/>
              </a:spcBef>
              <a:spcAft>
                <a:spcPts val="0"/>
              </a:spcAft>
              <a:buNone/>
            </a:pPr>
            <a:r>
              <a:rPr lang="en"/>
              <a:t>Output</a:t>
            </a:r>
            <a:endParaRPr/>
          </a:p>
        </p:txBody>
      </p:sp>
      <p:sp>
        <p:nvSpPr>
          <p:cNvPr id="276" name="Shape 276"/>
          <p:cNvSpPr/>
          <p:nvPr/>
        </p:nvSpPr>
        <p:spPr>
          <a:xfrm>
            <a:off x="5706825" y="2609975"/>
            <a:ext cx="649500" cy="477300"/>
          </a:xfrm>
          <a:prstGeom prst="rightArrow">
            <a:avLst>
              <a:gd fmla="val 50000" name="adj1"/>
              <a:gd fmla="val 50000" name="adj2"/>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a:off x="3781400" y="1483400"/>
            <a:ext cx="1597200" cy="10206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a:t>XGB Model</a:t>
            </a:r>
            <a:endParaRPr b="1"/>
          </a:p>
          <a:p>
            <a:pPr indent="0" lvl="0" marL="0" algn="ctr">
              <a:spcBef>
                <a:spcPts val="0"/>
              </a:spcBef>
              <a:spcAft>
                <a:spcPts val="0"/>
              </a:spcAft>
              <a:buNone/>
            </a:pPr>
            <a:r>
              <a:rPr lang="en"/>
              <a:t>Trained every evening</a:t>
            </a:r>
            <a:endParaRPr/>
          </a:p>
        </p:txBody>
      </p:sp>
      <p:sp>
        <p:nvSpPr>
          <p:cNvPr id="278" name="Shape 278"/>
          <p:cNvSpPr/>
          <p:nvPr/>
        </p:nvSpPr>
        <p:spPr>
          <a:xfrm>
            <a:off x="6770675" y="1486725"/>
            <a:ext cx="1597200" cy="11895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XGB Model</a:t>
            </a:r>
            <a:endParaRPr b="1"/>
          </a:p>
          <a:p>
            <a:pPr indent="0" lvl="0" marL="0" rtl="0" algn="ctr">
              <a:spcBef>
                <a:spcPts val="0"/>
              </a:spcBef>
              <a:spcAft>
                <a:spcPts val="0"/>
              </a:spcAft>
              <a:buNone/>
            </a:pPr>
            <a:r>
              <a:rPr lang="en"/>
              <a:t>Generate predictions for zip codes every morning</a:t>
            </a:r>
            <a:endParaRPr/>
          </a:p>
        </p:txBody>
      </p:sp>
      <p:sp>
        <p:nvSpPr>
          <p:cNvPr id="279" name="Shape 279"/>
          <p:cNvSpPr/>
          <p:nvPr/>
        </p:nvSpPr>
        <p:spPr>
          <a:xfrm>
            <a:off x="6800550" y="2901700"/>
            <a:ext cx="1567325" cy="1020600"/>
          </a:xfrm>
          <a:prstGeom prst="flowChartOffpageConnector">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a:t>Generate outputs for Zonal Managers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Improvements envisioned</a:t>
            </a:r>
            <a:endParaRPr/>
          </a:p>
        </p:txBody>
      </p:sp>
      <p:sp>
        <p:nvSpPr>
          <p:cNvPr id="285" name="Shape 2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lnSpc>
                <a:spcPct val="150000"/>
              </a:lnSpc>
              <a:spcBef>
                <a:spcPts val="0"/>
              </a:spcBef>
              <a:spcAft>
                <a:spcPts val="0"/>
              </a:spcAft>
              <a:buSzPts val="1800"/>
              <a:buChar char="●"/>
            </a:pPr>
            <a:r>
              <a:rPr lang="en"/>
              <a:t>Change clusters on-line - Improved accuracy</a:t>
            </a:r>
            <a:endParaRPr/>
          </a:p>
          <a:p>
            <a:pPr indent="-342900" lvl="0" marL="457200">
              <a:spcBef>
                <a:spcPts val="0"/>
              </a:spcBef>
              <a:spcAft>
                <a:spcPts val="0"/>
              </a:spcAft>
              <a:buSzPts val="1800"/>
              <a:buChar char="●"/>
            </a:pPr>
            <a:r>
              <a:rPr lang="en"/>
              <a:t>Add flags for highly sparse variables such as tornado, weather warnings - out of model prediction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Motivation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Shape 290"/>
          <p:cNvPicPr preferRelativeResize="0"/>
          <p:nvPr/>
        </p:nvPicPr>
        <p:blipFill>
          <a:blip r:embed="rId3">
            <a:alphaModFix/>
          </a:blip>
          <a:stretch>
            <a:fillRect/>
          </a:stretch>
        </p:blipFill>
        <p:spPr>
          <a:xfrm>
            <a:off x="4705950" y="1287425"/>
            <a:ext cx="4100590" cy="2804275"/>
          </a:xfrm>
          <a:prstGeom prst="rect">
            <a:avLst/>
          </a:prstGeom>
          <a:noFill/>
          <a:ln>
            <a:noFill/>
          </a:ln>
        </p:spPr>
      </p:pic>
      <p:sp>
        <p:nvSpPr>
          <p:cNvPr id="291" name="Shape 2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Questions?</a:t>
            </a:r>
            <a:endParaRPr/>
          </a:p>
        </p:txBody>
      </p:sp>
      <p:pic>
        <p:nvPicPr>
          <p:cNvPr id="292" name="Shape 292"/>
          <p:cNvPicPr preferRelativeResize="0"/>
          <p:nvPr/>
        </p:nvPicPr>
        <p:blipFill>
          <a:blip r:embed="rId4">
            <a:alphaModFix/>
          </a:blip>
          <a:stretch>
            <a:fillRect/>
          </a:stretch>
        </p:blipFill>
        <p:spPr>
          <a:xfrm>
            <a:off x="311700" y="1287425"/>
            <a:ext cx="4374601" cy="2804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Thank You</a:t>
            </a:r>
            <a:endParaRPr/>
          </a:p>
        </p:txBody>
      </p:sp>
      <p:pic>
        <p:nvPicPr>
          <p:cNvPr id="298" name="Shape 298"/>
          <p:cNvPicPr preferRelativeResize="0"/>
          <p:nvPr/>
        </p:nvPicPr>
        <p:blipFill>
          <a:blip r:embed="rId3">
            <a:alphaModFix/>
          </a:blip>
          <a:stretch>
            <a:fillRect/>
          </a:stretch>
        </p:blipFill>
        <p:spPr>
          <a:xfrm rot="1007735">
            <a:off x="1847693" y="1243371"/>
            <a:ext cx="2411540" cy="2333082"/>
          </a:xfrm>
          <a:prstGeom prst="rect">
            <a:avLst/>
          </a:prstGeom>
          <a:noFill/>
          <a:ln>
            <a:noFill/>
          </a:ln>
        </p:spPr>
      </p:pic>
      <p:pic>
        <p:nvPicPr>
          <p:cNvPr id="299" name="Shape 299"/>
          <p:cNvPicPr preferRelativeResize="0"/>
          <p:nvPr/>
        </p:nvPicPr>
        <p:blipFill>
          <a:blip r:embed="rId4">
            <a:alphaModFix/>
          </a:blip>
          <a:stretch>
            <a:fillRect/>
          </a:stretch>
        </p:blipFill>
        <p:spPr>
          <a:xfrm>
            <a:off x="3775375" y="1514775"/>
            <a:ext cx="2857500" cy="260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Shape 84"/>
          <p:cNvPicPr preferRelativeResize="0"/>
          <p:nvPr/>
        </p:nvPicPr>
        <p:blipFill>
          <a:blip r:embed="rId3">
            <a:alphaModFix/>
          </a:blip>
          <a:stretch>
            <a:fillRect/>
          </a:stretch>
        </p:blipFill>
        <p:spPr>
          <a:xfrm>
            <a:off x="19600" y="0"/>
            <a:ext cx="9124400" cy="46583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p:txBody>
      </p:sp>
      <p:sp>
        <p:nvSpPr>
          <p:cNvPr id="90" name="Shape 90"/>
          <p:cNvSpPr txBox="1"/>
          <p:nvPr>
            <p:ph idx="1" type="body"/>
          </p:nvPr>
        </p:nvSpPr>
        <p:spPr>
          <a:xfrm>
            <a:off x="1754700" y="1679400"/>
            <a:ext cx="5634600" cy="13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7200">
                <a:solidFill>
                  <a:srgbClr val="000000"/>
                </a:solidFill>
              </a:rPr>
              <a:t>300</a:t>
            </a:r>
            <a:r>
              <a:rPr b="1" lang="en" sz="7200">
                <a:solidFill>
                  <a:srgbClr val="000000"/>
                </a:solidFill>
              </a:rPr>
              <a:t>,000,000</a:t>
            </a:r>
            <a:endParaRPr b="1" sz="7200">
              <a:solidFill>
                <a:srgbClr val="000000"/>
              </a:solidFill>
            </a:endParaRPr>
          </a:p>
          <a:p>
            <a:pPr indent="0" lvl="0" marL="0">
              <a:spcBef>
                <a:spcPts val="1600"/>
              </a:spcBef>
              <a:spcAft>
                <a:spcPts val="160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b="15597" l="0" r="0" t="0"/>
          <a:stretch/>
        </p:blipFill>
        <p:spPr>
          <a:xfrm>
            <a:off x="5135900" y="1508100"/>
            <a:ext cx="3329974" cy="3180674"/>
          </a:xfrm>
          <a:prstGeom prst="rect">
            <a:avLst/>
          </a:prstGeom>
          <a:noFill/>
          <a:ln cap="flat" cmpd="sng" w="9525">
            <a:solidFill>
              <a:srgbClr val="B7B7B7"/>
            </a:solidFill>
            <a:prstDash val="solid"/>
            <a:round/>
            <a:headEnd len="sm" w="sm" type="none"/>
            <a:tailEnd len="sm" w="sm" type="none"/>
          </a:ln>
        </p:spPr>
      </p:pic>
      <p:pic>
        <p:nvPicPr>
          <p:cNvPr id="96" name="Shape 96"/>
          <p:cNvPicPr preferRelativeResize="0"/>
          <p:nvPr/>
        </p:nvPicPr>
        <p:blipFill>
          <a:blip r:embed="rId4">
            <a:alphaModFix/>
          </a:blip>
          <a:stretch>
            <a:fillRect/>
          </a:stretch>
        </p:blipFill>
        <p:spPr>
          <a:xfrm>
            <a:off x="3660613" y="225863"/>
            <a:ext cx="4112775" cy="1082750"/>
          </a:xfrm>
          <a:prstGeom prst="rect">
            <a:avLst/>
          </a:prstGeom>
          <a:noFill/>
          <a:ln cap="flat" cmpd="sng" w="9525">
            <a:solidFill>
              <a:srgbClr val="B7B7B7"/>
            </a:solidFill>
            <a:prstDash val="solid"/>
            <a:round/>
            <a:headEnd len="sm" w="sm" type="none"/>
            <a:tailEnd len="sm" w="sm" type="none"/>
          </a:ln>
        </p:spPr>
      </p:pic>
      <p:pic>
        <p:nvPicPr>
          <p:cNvPr id="97" name="Shape 97"/>
          <p:cNvPicPr preferRelativeResize="0"/>
          <p:nvPr/>
        </p:nvPicPr>
        <p:blipFill>
          <a:blip r:embed="rId5">
            <a:alphaModFix/>
          </a:blip>
          <a:stretch>
            <a:fillRect/>
          </a:stretch>
        </p:blipFill>
        <p:spPr>
          <a:xfrm>
            <a:off x="743249" y="1453871"/>
            <a:ext cx="4112773" cy="1512854"/>
          </a:xfrm>
          <a:prstGeom prst="rect">
            <a:avLst/>
          </a:prstGeom>
          <a:noFill/>
          <a:ln cap="flat" cmpd="sng" w="9525">
            <a:solidFill>
              <a:srgbClr val="B7B7B7"/>
            </a:solidFill>
            <a:prstDash val="solid"/>
            <a:round/>
            <a:headEnd len="sm" w="sm" type="none"/>
            <a:tailEnd len="sm" w="sm" type="none"/>
          </a:ln>
        </p:spPr>
      </p:pic>
      <p:grpSp>
        <p:nvGrpSpPr>
          <p:cNvPr id="98" name="Shape 98"/>
          <p:cNvGrpSpPr/>
          <p:nvPr/>
        </p:nvGrpSpPr>
        <p:grpSpPr>
          <a:xfrm>
            <a:off x="347425" y="3254888"/>
            <a:ext cx="4279999" cy="851051"/>
            <a:chOff x="170175" y="1725413"/>
            <a:chExt cx="4279999" cy="851051"/>
          </a:xfrm>
        </p:grpSpPr>
        <p:pic>
          <p:nvPicPr>
            <p:cNvPr id="99" name="Shape 99"/>
            <p:cNvPicPr preferRelativeResize="0"/>
            <p:nvPr/>
          </p:nvPicPr>
          <p:blipFill rotWithShape="1">
            <a:blip r:embed="rId6">
              <a:alphaModFix/>
            </a:blip>
            <a:srcRect b="86182" l="0" r="0" t="0"/>
            <a:stretch/>
          </p:blipFill>
          <p:spPr>
            <a:xfrm>
              <a:off x="170175" y="1725413"/>
              <a:ext cx="4279999" cy="648962"/>
            </a:xfrm>
            <a:prstGeom prst="rect">
              <a:avLst/>
            </a:prstGeom>
            <a:noFill/>
            <a:ln cap="flat" cmpd="sng" w="9525">
              <a:solidFill>
                <a:srgbClr val="B7B7B7"/>
              </a:solidFill>
              <a:prstDash val="solid"/>
              <a:round/>
              <a:headEnd len="sm" w="sm" type="none"/>
              <a:tailEnd len="sm" w="sm" type="none"/>
            </a:ln>
          </p:spPr>
        </p:pic>
        <p:pic>
          <p:nvPicPr>
            <p:cNvPr id="100" name="Shape 100"/>
            <p:cNvPicPr preferRelativeResize="0"/>
            <p:nvPr/>
          </p:nvPicPr>
          <p:blipFill rotWithShape="1">
            <a:blip r:embed="rId6">
              <a:alphaModFix/>
            </a:blip>
            <a:srcRect b="20293" l="0" r="0" t="75403"/>
            <a:stretch/>
          </p:blipFill>
          <p:spPr>
            <a:xfrm>
              <a:off x="170175" y="2374364"/>
              <a:ext cx="4279999" cy="202100"/>
            </a:xfrm>
            <a:prstGeom prst="rect">
              <a:avLst/>
            </a:prstGeom>
            <a:noFill/>
            <a:ln cap="flat" cmpd="sng" w="9525">
              <a:solidFill>
                <a:srgbClr val="B7B7B7"/>
              </a:solidFill>
              <a:prstDash val="solid"/>
              <a:round/>
              <a:headEnd len="sm" w="sm" type="none"/>
              <a:tailEnd len="sm" w="sm" type="none"/>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278775" y="2147000"/>
            <a:ext cx="4045200" cy="1509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Objective</a:t>
            </a:r>
            <a:r>
              <a:rPr lang="en"/>
              <a:t> </a:t>
            </a:r>
            <a:endParaRPr/>
          </a:p>
          <a:p>
            <a:pPr indent="0" lvl="0" marL="0">
              <a:spcBef>
                <a:spcPts val="0"/>
              </a:spcBef>
              <a:spcAft>
                <a:spcPts val="0"/>
              </a:spcAft>
              <a:buNone/>
            </a:pPr>
            <a:r>
              <a:rPr lang="en"/>
              <a:t>&amp; </a:t>
            </a:r>
            <a:endParaRPr/>
          </a:p>
          <a:p>
            <a:pPr indent="0" lvl="0" marL="0" rtl="0">
              <a:spcBef>
                <a:spcPts val="0"/>
              </a:spcBef>
              <a:spcAft>
                <a:spcPts val="0"/>
              </a:spcAft>
              <a:buNone/>
            </a:pPr>
            <a:r>
              <a:rPr lang="en"/>
              <a:t>Scope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nvSpPr>
        <p:spPr>
          <a:xfrm>
            <a:off x="606300" y="2009550"/>
            <a:ext cx="8164800" cy="1124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4800">
                <a:latin typeface="Roboto"/>
                <a:ea typeface="Roboto"/>
                <a:cs typeface="Roboto"/>
                <a:sym typeface="Roboto"/>
              </a:rPr>
              <a:t>Prediction of delivery delays</a:t>
            </a:r>
            <a:endParaRPr b="1" sz="4800">
              <a:latin typeface="Roboto"/>
              <a:ea typeface="Roboto"/>
              <a:cs typeface="Roboto"/>
              <a:sym typeface="Roboto"/>
            </a:endParaRPr>
          </a:p>
          <a:p>
            <a:pPr indent="0" lvl="0" marL="0" rtl="0" algn="ctr">
              <a:lnSpc>
                <a:spcPct val="115000"/>
              </a:lnSpc>
              <a:spcBef>
                <a:spcPts val="1600"/>
              </a:spcBef>
              <a:spcAft>
                <a:spcPts val="1600"/>
              </a:spcAft>
              <a:buNone/>
            </a:pPr>
            <a:r>
              <a:t/>
            </a:r>
            <a:endParaRPr b="1" sz="4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Shape 115"/>
          <p:cNvPicPr preferRelativeResize="0"/>
          <p:nvPr/>
        </p:nvPicPr>
        <p:blipFill rotWithShape="1">
          <a:blip r:embed="rId3">
            <a:alphaModFix/>
          </a:blip>
          <a:srcRect b="4361" l="30728" r="0" t="0"/>
          <a:stretch/>
        </p:blipFill>
        <p:spPr>
          <a:xfrm>
            <a:off x="3809625" y="731300"/>
            <a:ext cx="4940723" cy="3361776"/>
          </a:xfrm>
          <a:prstGeom prst="rect">
            <a:avLst/>
          </a:prstGeom>
          <a:noFill/>
          <a:ln cap="flat" cmpd="sng" w="9525">
            <a:solidFill>
              <a:srgbClr val="D9D9D9"/>
            </a:solidFill>
            <a:prstDash val="solid"/>
            <a:round/>
            <a:headEnd len="sm" w="sm" type="none"/>
            <a:tailEnd len="sm" w="sm" type="none"/>
          </a:ln>
        </p:spPr>
      </p:pic>
      <p:sp>
        <p:nvSpPr>
          <p:cNvPr id="116" name="Shape 116"/>
          <p:cNvSpPr/>
          <p:nvPr/>
        </p:nvSpPr>
        <p:spPr>
          <a:xfrm>
            <a:off x="5879575" y="1023150"/>
            <a:ext cx="2409300" cy="3069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txBox="1"/>
          <p:nvPr/>
        </p:nvSpPr>
        <p:spPr>
          <a:xfrm>
            <a:off x="454725" y="1099425"/>
            <a:ext cx="3273900" cy="326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7200"/>
              <a:t>1500</a:t>
            </a:r>
            <a:r>
              <a:rPr b="1" lang="en" sz="7200"/>
              <a:t> </a:t>
            </a:r>
            <a:endParaRPr b="1" sz="7200"/>
          </a:p>
          <a:p>
            <a:pPr indent="0" lvl="0" marL="0">
              <a:spcBef>
                <a:spcPts val="0"/>
              </a:spcBef>
              <a:spcAft>
                <a:spcPts val="0"/>
              </a:spcAft>
              <a:buNone/>
            </a:pPr>
            <a:r>
              <a:rPr lang="en" sz="3600"/>
              <a:t>ZIP </a:t>
            </a:r>
            <a:r>
              <a:rPr lang="en" sz="3600"/>
              <a:t>Codes</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